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pdf" ContentType="application/pd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rels" ContentType="application/vnd.openxmlformats-package.relationships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7772400" cy="10058400"/>
  <p:notesSz cx="6858000" cy="9144000"/>
  <p:defaultTextStyle>
    <a:defPPr>
      <a:defRPr lang="en-US"/>
    </a:defPPr>
    <a:lvl1pPr algn="l" defTabSz="508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508000" indent="-50800" algn="l" defTabSz="508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2pPr>
    <a:lvl3pPr marL="1017588" indent="-103188" algn="l" defTabSz="508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3pPr>
    <a:lvl4pPr marL="1527175" indent="-155575" algn="l" defTabSz="508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4pPr>
    <a:lvl5pPr marL="2036763" indent="-207963" algn="l" defTabSz="508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684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048" y="-8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BA4763-BAD0-894A-A2CB-6200D1DE901C}" type="datetimeFigureOut">
              <a:rPr lang="en-US"/>
              <a:pPr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D53A3-E014-BC46-8D0F-DEABBE4AA6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023DA5-0B33-1D47-B955-5482C8978C39}" type="datetimeFigureOut">
              <a:rPr lang="en-US"/>
              <a:pPr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FDDDF-B34E-0348-AE39-B58734BEBF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9029" y="456354"/>
            <a:ext cx="1922860" cy="97277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7753" y="456354"/>
            <a:ext cx="5641737" cy="97277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E5BC1A-28DA-9047-A334-FCEFA7C3BC88}" type="datetimeFigureOut">
              <a:rPr lang="en-US"/>
              <a:pPr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7FA8A-59C4-744B-85E5-68F6C80E4C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F01A89-9748-5142-9C57-A299D4F59E16}" type="datetimeFigureOut">
              <a:rPr lang="en-US"/>
              <a:pPr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528D1-5B4F-0842-B1EB-30D987B296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93C1F-0097-1F4B-9CEF-88606D5B4BC1}" type="datetimeFigureOut">
              <a:rPr lang="en-US"/>
              <a:pPr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F19C4-8097-B84B-B386-F34CDFACAF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752" y="2658957"/>
            <a:ext cx="3782298" cy="752517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9591" y="2658957"/>
            <a:ext cx="3782298" cy="752517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49350-3657-5944-84F3-EE31C2E97992}" type="datetimeFigureOut">
              <a:rPr lang="en-US"/>
              <a:pPr/>
              <a:t>8/29/16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0852E-25C9-4549-9C56-93A3480DD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C296F-6B05-7447-BE00-5590432BEDC9}" type="datetimeFigureOut">
              <a:rPr lang="en-US"/>
              <a:pPr/>
              <a:t>8/29/16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00829-E04B-2E49-8947-18FA63457A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72DA4E-B975-254A-8601-3EEBF40C8329}" type="datetimeFigureOut">
              <a:rPr lang="en-US"/>
              <a:pPr/>
              <a:t>8/29/16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48274-F970-2144-922D-4011764BCC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17C6CA-704A-5C45-8913-B26A101B1B7C}" type="datetimeFigureOut">
              <a:rPr lang="en-US"/>
              <a:pPr/>
              <a:t>8/29/16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EF6DB-CAB9-F649-973D-7555341A23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FBD268-68A5-664A-87C6-725A8EA443A7}" type="datetimeFigureOut">
              <a:rPr lang="en-US"/>
              <a:pPr/>
              <a:t>8/29/16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9EDF3-45A5-D643-ADBB-F29B53BF55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CA42E-B431-5F46-8D3D-6BB19C4E3181}" type="datetimeFigureOut">
              <a:rPr lang="en-US"/>
              <a:pPr/>
              <a:t>8/29/16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77799-CBD7-B941-9F2F-8ED14B7CC1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8938" y="403225"/>
            <a:ext cx="6994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8938" y="2346325"/>
            <a:ext cx="699452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938" y="9323388"/>
            <a:ext cx="1812925" cy="534987"/>
          </a:xfrm>
          <a:prstGeom prst="rect">
            <a:avLst/>
          </a:prstGeom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</a:defRPr>
            </a:lvl1pPr>
          </a:lstStyle>
          <a:p>
            <a:fld id="{925742D0-E15C-5D4F-923B-1FA4EE0869A7}" type="datetimeFigureOut">
              <a:rPr lang="en-US"/>
              <a:pPr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888" y="9323388"/>
            <a:ext cx="2460625" cy="534987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defTabSz="50941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538" y="9323388"/>
            <a:ext cx="1812925" cy="534987"/>
          </a:xfrm>
          <a:prstGeom prst="rect">
            <a:avLst/>
          </a:prstGeom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</a:defRPr>
            </a:lvl1pPr>
          </a:lstStyle>
          <a:p>
            <a:fld id="{E2B8A0EF-E6F7-5F43-8458-156668CF05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8000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508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508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508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508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50800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50800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50800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50800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81000" indent="-381000" algn="l" defTabSz="5080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27088" indent="-317500" algn="l" defTabSz="5080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73175" indent="-254000" algn="l" defTabSz="5080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782763" indent="-254000" algn="l" defTabSz="5080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292350" indent="-254000" algn="l" defTabSz="5080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hyperlink" Target="http://purplelightning7.weebly.com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fficeArt object"/>
          <p:cNvSpPr/>
          <p:nvPr/>
        </p:nvSpPr>
        <p:spPr>
          <a:xfrm>
            <a:off x="677863" y="627063"/>
            <a:ext cx="6416675" cy="747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 lIns="50800" tIns="50800" rIns="50800" bIns="5080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Aft>
                <a:spcPts val="900"/>
              </a:spcAft>
            </a:pPr>
            <a:r>
              <a:rPr lang="en-US" sz="3200" dirty="0" smtClean="0">
                <a:solidFill>
                  <a:srgbClr val="FF0000"/>
                </a:solidFill>
                <a:latin typeface="American Typewriter"/>
                <a:ea typeface="Arial Unicode MS" charset="0"/>
                <a:cs typeface="American Typewriter"/>
              </a:rPr>
              <a:t>Social Studies </a:t>
            </a:r>
            <a:endParaRPr lang="en-US" sz="3200" dirty="0">
              <a:solidFill>
                <a:srgbClr val="FF0000"/>
              </a:solidFill>
              <a:latin typeface="American Typewriter"/>
              <a:ea typeface="Arial Unicode MS" charset="0"/>
              <a:cs typeface="American Typewriter"/>
            </a:endParaRPr>
          </a:p>
        </p:txBody>
      </p:sp>
      <p:sp>
        <p:nvSpPr>
          <p:cNvPr id="15362" name="officeArt object"/>
          <p:cNvSpPr>
            <a:spLocks noChangeArrowheads="1"/>
          </p:cNvSpPr>
          <p:nvPr/>
        </p:nvSpPr>
        <p:spPr bwMode="auto">
          <a:xfrm>
            <a:off x="2735263" y="1482676"/>
            <a:ext cx="4732337" cy="917624"/>
          </a:xfrm>
          <a:prstGeom prst="rect">
            <a:avLst/>
          </a:prstGeom>
          <a:noFill/>
          <a:ln w="31750" cap="flat">
            <a:solidFill>
              <a:schemeClr val="tx1"/>
            </a:solidFill>
            <a:prstDash val="dash"/>
            <a:miter lim="400000"/>
            <a:headEnd/>
            <a:tailEnd/>
          </a:ln>
        </p:spPr>
        <p:txBody>
          <a:bodyPr lIns="50800" tIns="50800" rIns="50800" bIns="50800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merican Typewriter"/>
                <a:ea typeface="Hoefler Text" charset="0"/>
                <a:cs typeface="American Typewriter"/>
              </a:rPr>
              <a:t>“</a:t>
            </a:r>
            <a:r>
              <a:rPr lang="en-US" sz="1200" dirty="0" smtClean="0">
                <a:solidFill>
                  <a:srgbClr val="000000"/>
                </a:solidFill>
                <a:latin typeface="American Typewriter"/>
                <a:ea typeface="Hoefler Text" charset="0"/>
                <a:cs typeface="American Typewriter"/>
              </a:rPr>
              <a:t>There is a difference between not knowing and not knowing YET</a:t>
            </a:r>
            <a:r>
              <a:rPr lang="en-US" sz="1200" dirty="0" smtClean="0">
                <a:solidFill>
                  <a:srgbClr val="000000"/>
                </a:solidFill>
                <a:latin typeface="American Typewriter"/>
                <a:ea typeface="Hoefler Text" charset="0"/>
                <a:cs typeface="American Typewriter"/>
              </a:rPr>
              <a:t>.” </a:t>
            </a:r>
          </a:p>
          <a:p>
            <a:pPr algn="ctr">
              <a:lnSpc>
                <a:spcPct val="12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merican Typewriter"/>
                <a:ea typeface="Hoefler Text" charset="0"/>
                <a:cs typeface="American Typewriter"/>
              </a:rPr>
              <a:t>-- Shelia Tobias</a:t>
            </a:r>
            <a:endParaRPr lang="en-US" sz="1200" dirty="0">
              <a:solidFill>
                <a:srgbClr val="000000"/>
              </a:solidFill>
              <a:latin typeface="American Typewriter"/>
              <a:ea typeface="Hoefler Text" charset="0"/>
              <a:cs typeface="American Typewriter"/>
            </a:endParaRPr>
          </a:p>
        </p:txBody>
      </p:sp>
      <p:sp>
        <p:nvSpPr>
          <p:cNvPr id="15363" name="officeArt object"/>
          <p:cNvSpPr>
            <a:spLocks noChangeArrowheads="1"/>
          </p:cNvSpPr>
          <p:nvPr/>
        </p:nvSpPr>
        <p:spPr bwMode="auto">
          <a:xfrm>
            <a:off x="333375" y="179388"/>
            <a:ext cx="7134225" cy="2667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50800" tIns="50800" rIns="50800" bIns="50800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r>
              <a:rPr lang="en-US" sz="1200" dirty="0" smtClean="0">
                <a:solidFill>
                  <a:srgbClr val="3366FF"/>
                </a:solidFill>
                <a:latin typeface="American Typewriter"/>
                <a:ea typeface="My Underwood" charset="0"/>
                <a:cs typeface="American Typewriter"/>
              </a:rPr>
              <a:t>Ms. Leach	</a:t>
            </a:r>
            <a:r>
              <a:rPr lang="en-US" sz="1200" dirty="0">
                <a:solidFill>
                  <a:srgbClr val="3366FF"/>
                </a:solidFill>
                <a:latin typeface="American Typewriter"/>
                <a:ea typeface="My Underwood" charset="0"/>
                <a:cs typeface="American Typewriter"/>
              </a:rPr>
              <a:t>	    </a:t>
            </a:r>
            <a:r>
              <a:rPr lang="en-US" sz="1200" dirty="0" smtClean="0">
                <a:solidFill>
                  <a:srgbClr val="3366FF"/>
                </a:solidFill>
                <a:latin typeface="American Typewriter"/>
                <a:ea typeface="My Underwood" charset="0"/>
                <a:cs typeface="American Typewriter"/>
              </a:rPr>
              <a:t> </a:t>
            </a:r>
            <a:r>
              <a:rPr lang="en-US" sz="1200" dirty="0" err="1" smtClean="0">
                <a:solidFill>
                  <a:srgbClr val="3366FF"/>
                </a:solidFill>
                <a:latin typeface="American Typewriter"/>
                <a:ea typeface="My Underwood" charset="0"/>
                <a:cs typeface="American Typewriter"/>
              </a:rPr>
              <a:t>Kickemuit</a:t>
            </a:r>
            <a:r>
              <a:rPr lang="en-US" sz="1200" dirty="0" smtClean="0">
                <a:solidFill>
                  <a:srgbClr val="3366FF"/>
                </a:solidFill>
                <a:latin typeface="American Typewriter"/>
                <a:ea typeface="My Underwood" charset="0"/>
                <a:cs typeface="American Typewriter"/>
              </a:rPr>
              <a:t> Middle School– Purple Lightening	</a:t>
            </a:r>
            <a:r>
              <a:rPr lang="en-US" sz="1200" dirty="0">
                <a:solidFill>
                  <a:srgbClr val="3366FF"/>
                </a:solidFill>
                <a:latin typeface="American Typewriter"/>
                <a:ea typeface="My Underwood" charset="0"/>
                <a:cs typeface="American Typewriter"/>
              </a:rPr>
              <a:t>      </a:t>
            </a:r>
            <a:r>
              <a:rPr lang="en-US" sz="1200" dirty="0" smtClean="0">
                <a:solidFill>
                  <a:srgbClr val="3366FF"/>
                </a:solidFill>
                <a:latin typeface="American Typewriter"/>
                <a:ea typeface="My Underwood" charset="0"/>
                <a:cs typeface="American Typewriter"/>
              </a:rPr>
              <a:t>2016-2017 </a:t>
            </a:r>
            <a:r>
              <a:rPr lang="en-US" sz="1200" dirty="0">
                <a:solidFill>
                  <a:srgbClr val="3366FF"/>
                </a:solidFill>
                <a:latin typeface="American Typewriter"/>
                <a:ea typeface="My Underwood" charset="0"/>
                <a:cs typeface="American Typewriter"/>
              </a:rPr>
              <a:t>School Year</a:t>
            </a:r>
          </a:p>
        </p:txBody>
      </p:sp>
      <p:sp>
        <p:nvSpPr>
          <p:cNvPr id="15364" name="officeArt object"/>
          <p:cNvSpPr>
            <a:spLocks noChangeArrowheads="1"/>
          </p:cNvSpPr>
          <p:nvPr/>
        </p:nvSpPr>
        <p:spPr bwMode="auto">
          <a:xfrm>
            <a:off x="333375" y="1554163"/>
            <a:ext cx="2236788" cy="7977187"/>
          </a:xfrm>
          <a:prstGeom prst="rect">
            <a:avLst/>
          </a:prstGeom>
          <a:solidFill>
            <a:srgbClr val="EBEBEB"/>
          </a:solidFill>
          <a:ln w="12700">
            <a:noFill/>
            <a:miter lim="400000"/>
            <a:headEnd/>
            <a:tailEnd/>
          </a:ln>
        </p:spPr>
        <p:txBody>
          <a:bodyPr lIns="76200" tIns="76200" rIns="76200" bIns="76200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1000" b="1" dirty="0" smtClean="0">
                <a:solidFill>
                  <a:srgbClr val="008E00"/>
                </a:solidFill>
                <a:latin typeface="American Typewriter"/>
                <a:ea typeface="Arial Unicode MS" charset="0"/>
                <a:cs typeface="American Typewriter"/>
              </a:rPr>
              <a:t>Helpful Class Reminders: </a:t>
            </a:r>
            <a:endParaRPr lang="en-US" sz="1000" b="1" dirty="0" smtClean="0">
              <a:solidFill>
                <a:srgbClr val="008CB4"/>
              </a:solidFill>
              <a:latin typeface="American Typewriter"/>
              <a:ea typeface="Arial Unicode MS" charset="0"/>
              <a:cs typeface="American Typewriter"/>
            </a:endParaRPr>
          </a:p>
          <a:p>
            <a:r>
              <a:rPr lang="en-US" sz="1000" dirty="0">
                <a:solidFill>
                  <a:srgbClr val="000000"/>
                </a:solidFill>
                <a:latin typeface="American Typewriter"/>
                <a:ea typeface="A little sunshine" charset="0"/>
                <a:cs typeface="American Typewriter"/>
              </a:rPr>
              <a:t>1.  Follow directions</a:t>
            </a:r>
          </a:p>
          <a:p>
            <a:r>
              <a:rPr lang="en-US" sz="1000" dirty="0">
                <a:solidFill>
                  <a:srgbClr val="000000"/>
                </a:solidFill>
                <a:latin typeface="American Typewriter"/>
                <a:ea typeface="Arial Unicode MS" charset="0"/>
                <a:cs typeface="American Typewriter"/>
              </a:rPr>
              <a:t>   </a:t>
            </a:r>
            <a:r>
              <a:rPr lang="en-US" sz="1000" dirty="0" smtClean="0">
                <a:solidFill>
                  <a:srgbClr val="000000"/>
                </a:solidFill>
                <a:latin typeface="American Typewriter"/>
                <a:ea typeface="Arial Unicode MS" charset="0"/>
                <a:cs typeface="American Typewriter"/>
              </a:rPr>
              <a:t>  quickly</a:t>
            </a:r>
            <a:r>
              <a:rPr lang="en-US" sz="1000" dirty="0">
                <a:solidFill>
                  <a:srgbClr val="000000"/>
                </a:solidFill>
                <a:latin typeface="American Typewriter"/>
                <a:ea typeface="Arial Unicode MS" charset="0"/>
                <a:cs typeface="American Typewriter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en-US" sz="1000" dirty="0">
                <a:solidFill>
                  <a:srgbClr val="000000"/>
                </a:solidFill>
                <a:latin typeface="American Typewriter"/>
                <a:ea typeface="A little sunshine" charset="0"/>
                <a:cs typeface="American Typewriter"/>
              </a:rPr>
              <a:t> </a:t>
            </a:r>
          </a:p>
          <a:p>
            <a:pPr>
              <a:spcAft>
                <a:spcPts val="1000"/>
              </a:spcAft>
            </a:pPr>
            <a:endParaRPr lang="en-US" sz="1000" dirty="0">
              <a:solidFill>
                <a:srgbClr val="000000"/>
              </a:solidFill>
              <a:latin typeface="American Typewriter"/>
              <a:ea typeface="Arial Unicode MS" charset="0"/>
              <a:cs typeface="American Typewriter"/>
            </a:endParaRPr>
          </a:p>
          <a:p>
            <a:r>
              <a:rPr lang="en-US" sz="1000" dirty="0">
                <a:solidFill>
                  <a:srgbClr val="000000"/>
                </a:solidFill>
                <a:latin typeface="American Typewriter"/>
                <a:ea typeface="Arial Unicode MS" charset="0"/>
                <a:cs typeface="American Typewriter"/>
              </a:rPr>
              <a:t>2. R</a:t>
            </a:r>
            <a:r>
              <a:rPr lang="en-US" sz="1000" dirty="0">
                <a:solidFill>
                  <a:srgbClr val="000000"/>
                </a:solidFill>
                <a:latin typeface="American Typewriter"/>
                <a:ea typeface="A little sunshine" charset="0"/>
                <a:cs typeface="American Typewriter"/>
              </a:rPr>
              <a:t>aise your hand  </a:t>
            </a:r>
          </a:p>
          <a:p>
            <a:r>
              <a:rPr lang="en-US" sz="1000" dirty="0">
                <a:solidFill>
                  <a:srgbClr val="000000"/>
                </a:solidFill>
                <a:latin typeface="American Typewriter"/>
                <a:ea typeface="A little sunshine" charset="0"/>
                <a:cs typeface="American Typewriter"/>
              </a:rPr>
              <a:t>    </a:t>
            </a:r>
            <a:r>
              <a:rPr lang="en-US" sz="1000" dirty="0">
                <a:solidFill>
                  <a:srgbClr val="000000"/>
                </a:solidFill>
                <a:latin typeface="American Typewriter"/>
                <a:ea typeface="Arial Unicode MS" charset="0"/>
                <a:cs typeface="American Typewriter"/>
              </a:rPr>
              <a:t>for permission to </a:t>
            </a:r>
          </a:p>
          <a:p>
            <a:r>
              <a:rPr lang="en-US" sz="1000" dirty="0">
                <a:solidFill>
                  <a:srgbClr val="000000"/>
                </a:solidFill>
                <a:latin typeface="American Typewriter"/>
                <a:ea typeface="Arial Unicode MS" charset="0"/>
                <a:cs typeface="American Typewriter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latin typeface="American Typewriter"/>
                <a:ea typeface="Arial Unicode MS" charset="0"/>
                <a:cs typeface="American Typewriter"/>
              </a:rPr>
              <a:t>   </a:t>
            </a:r>
            <a:r>
              <a:rPr lang="en-US" sz="1000" dirty="0">
                <a:solidFill>
                  <a:srgbClr val="000000"/>
                </a:solidFill>
                <a:latin typeface="American Typewriter"/>
                <a:ea typeface="Arial Unicode MS" charset="0"/>
                <a:cs typeface="American Typewriter"/>
              </a:rPr>
              <a:t>speak.</a:t>
            </a:r>
          </a:p>
          <a:p>
            <a:pPr>
              <a:spcAft>
                <a:spcPts val="1000"/>
              </a:spcAft>
            </a:pPr>
            <a:r>
              <a:rPr lang="en-US" sz="1000" dirty="0">
                <a:solidFill>
                  <a:srgbClr val="000000"/>
                </a:solidFill>
                <a:latin typeface="American Typewriter"/>
                <a:ea typeface="Arial Unicode MS" charset="0"/>
                <a:cs typeface="American Typewriter"/>
              </a:rPr>
              <a:t> </a:t>
            </a:r>
          </a:p>
          <a:p>
            <a:pPr>
              <a:spcAft>
                <a:spcPts val="1000"/>
              </a:spcAft>
            </a:pPr>
            <a:endParaRPr lang="en-US" sz="1000" dirty="0">
              <a:solidFill>
                <a:srgbClr val="000000"/>
              </a:solidFill>
              <a:latin typeface="American Typewriter"/>
              <a:ea typeface="Arial Unicode MS" charset="0"/>
              <a:cs typeface="American Typewriter"/>
            </a:endParaRPr>
          </a:p>
          <a:p>
            <a:r>
              <a:rPr lang="en-US" sz="1000" dirty="0">
                <a:solidFill>
                  <a:srgbClr val="000000"/>
                </a:solidFill>
                <a:latin typeface="American Typewriter"/>
                <a:ea typeface="Arial Unicode MS" charset="0"/>
                <a:cs typeface="American Typewriter"/>
              </a:rPr>
              <a:t>3. R</a:t>
            </a:r>
            <a:r>
              <a:rPr lang="en-US" sz="1000" dirty="0">
                <a:solidFill>
                  <a:srgbClr val="000000"/>
                </a:solidFill>
                <a:latin typeface="American Typewriter"/>
                <a:ea typeface="A little sunshine" charset="0"/>
                <a:cs typeface="American Typewriter"/>
              </a:rPr>
              <a:t>aise your hand  </a:t>
            </a:r>
          </a:p>
          <a:p>
            <a:r>
              <a:rPr lang="en-US" sz="1000" dirty="0">
                <a:solidFill>
                  <a:srgbClr val="000000"/>
                </a:solidFill>
                <a:latin typeface="American Typewriter"/>
                <a:ea typeface="A little sunshine" charset="0"/>
                <a:cs typeface="American Typewriter"/>
              </a:rPr>
              <a:t>   </a:t>
            </a:r>
            <a:r>
              <a:rPr lang="en-US" sz="1000" dirty="0">
                <a:solidFill>
                  <a:srgbClr val="000000"/>
                </a:solidFill>
                <a:latin typeface="American Typewriter"/>
                <a:ea typeface="Arial Unicode MS" charset="0"/>
                <a:cs typeface="American Typewriter"/>
              </a:rPr>
              <a:t>for permission to </a:t>
            </a:r>
          </a:p>
          <a:p>
            <a:r>
              <a:rPr lang="en-US" sz="1000" dirty="0">
                <a:solidFill>
                  <a:srgbClr val="000000"/>
                </a:solidFill>
                <a:latin typeface="American Typewriter"/>
                <a:ea typeface="Arial Unicode MS" charset="0"/>
                <a:cs typeface="American Typewriter"/>
              </a:rPr>
              <a:t>   leave your </a:t>
            </a:r>
            <a:r>
              <a:rPr lang="en-US" sz="1000" dirty="0" smtClean="0">
                <a:solidFill>
                  <a:srgbClr val="000000"/>
                </a:solidFill>
                <a:latin typeface="American Typewriter"/>
                <a:ea typeface="Arial Unicode MS" charset="0"/>
                <a:cs typeface="American Typewriter"/>
              </a:rPr>
              <a:t>seat, 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American Typewriter"/>
                <a:ea typeface="Arial Unicode MS" charset="0"/>
                <a:cs typeface="American Typewriter"/>
              </a:rPr>
              <a:t>   or wait for 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American Typewriter"/>
                <a:ea typeface="Arial Unicode MS" charset="0"/>
                <a:cs typeface="American Typewriter"/>
              </a:rPr>
              <a:t>   appropriate time.</a:t>
            </a:r>
          </a:p>
          <a:p>
            <a:pPr>
              <a:spcAft>
                <a:spcPts val="1000"/>
              </a:spcAft>
            </a:pPr>
            <a:r>
              <a:rPr lang="en-US" sz="1000" dirty="0">
                <a:solidFill>
                  <a:srgbClr val="000000"/>
                </a:solidFill>
                <a:latin typeface="American Typewriter"/>
                <a:ea typeface="Arial Unicode MS" charset="0"/>
                <a:cs typeface="American Typewriter"/>
              </a:rPr>
              <a:t> </a:t>
            </a:r>
          </a:p>
          <a:p>
            <a:pPr>
              <a:spcAft>
                <a:spcPts val="1000"/>
              </a:spcAft>
            </a:pPr>
            <a:endParaRPr lang="en-US" sz="1000" dirty="0">
              <a:solidFill>
                <a:srgbClr val="000000"/>
              </a:solidFill>
              <a:latin typeface="American Typewriter"/>
              <a:ea typeface="Arial Unicode MS" charset="0"/>
              <a:cs typeface="American Typewriter"/>
            </a:endParaRPr>
          </a:p>
          <a:p>
            <a:r>
              <a:rPr lang="en-US" sz="1000" dirty="0">
                <a:solidFill>
                  <a:srgbClr val="000000"/>
                </a:solidFill>
                <a:latin typeface="American Typewriter"/>
                <a:ea typeface="A little sunshine" charset="0"/>
                <a:cs typeface="American Typewriter"/>
              </a:rPr>
              <a:t>4. Make smart  </a:t>
            </a:r>
          </a:p>
          <a:p>
            <a:r>
              <a:rPr lang="en-US" sz="1000" dirty="0">
                <a:solidFill>
                  <a:srgbClr val="000000"/>
                </a:solidFill>
                <a:latin typeface="American Typewriter"/>
                <a:ea typeface="Arial Unicode MS" charset="0"/>
                <a:cs typeface="American Typewriter"/>
              </a:rPr>
              <a:t>    choices.</a:t>
            </a:r>
          </a:p>
          <a:p>
            <a:pPr>
              <a:spcAft>
                <a:spcPts val="1000"/>
              </a:spcAft>
            </a:pPr>
            <a:r>
              <a:rPr lang="en-US" sz="1000" dirty="0">
                <a:solidFill>
                  <a:srgbClr val="000000"/>
                </a:solidFill>
                <a:latin typeface="American Typewriter"/>
                <a:ea typeface="Arial Unicode MS" charset="0"/>
                <a:cs typeface="American Typewriter"/>
              </a:rPr>
              <a:t> </a:t>
            </a:r>
          </a:p>
          <a:p>
            <a:pPr>
              <a:spcAft>
                <a:spcPts val="1000"/>
              </a:spcAft>
            </a:pPr>
            <a:r>
              <a:rPr lang="en-US" sz="1000" dirty="0">
                <a:solidFill>
                  <a:srgbClr val="000000"/>
                </a:solidFill>
                <a:latin typeface="American Typewriter"/>
                <a:ea typeface="Arial Unicode MS" charset="0"/>
                <a:cs typeface="American Typewriter"/>
              </a:rPr>
              <a:t> </a:t>
            </a:r>
          </a:p>
          <a:p>
            <a:pPr>
              <a:spcAft>
                <a:spcPts val="1000"/>
              </a:spcAft>
            </a:pPr>
            <a:endParaRPr lang="en-US" sz="1000" dirty="0">
              <a:solidFill>
                <a:srgbClr val="000000"/>
              </a:solidFill>
              <a:latin typeface="American Typewriter"/>
              <a:ea typeface="Arial Unicode MS" charset="0"/>
              <a:cs typeface="American Typewriter"/>
            </a:endParaRPr>
          </a:p>
          <a:p>
            <a:r>
              <a:rPr lang="en-US" sz="1000" dirty="0">
                <a:solidFill>
                  <a:srgbClr val="000000"/>
                </a:solidFill>
                <a:latin typeface="American Typewriter"/>
                <a:ea typeface="A little sunshine" charset="0"/>
                <a:cs typeface="American Typewriter"/>
              </a:rPr>
              <a:t>5. Keep your dear  </a:t>
            </a:r>
          </a:p>
          <a:p>
            <a:r>
              <a:rPr lang="en-US" sz="1000" dirty="0">
                <a:solidFill>
                  <a:srgbClr val="000000"/>
                </a:solidFill>
                <a:latin typeface="American Typewriter"/>
                <a:ea typeface="Arial Unicode MS" charset="0"/>
                <a:cs typeface="American Typewriter"/>
              </a:rPr>
              <a:t>   teacher HAPPY.</a:t>
            </a:r>
          </a:p>
          <a:p>
            <a:r>
              <a:rPr lang="en-US" sz="1000" dirty="0">
                <a:solidFill>
                  <a:srgbClr val="000000"/>
                </a:solidFill>
                <a:latin typeface="American Typewriter"/>
                <a:ea typeface="Arial Unicode MS" charset="0"/>
                <a:cs typeface="American Typewriter"/>
              </a:rPr>
              <a:t> 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American Typewriter"/>
                <a:ea typeface="Arial Unicode MS" charset="0"/>
                <a:cs typeface="American Typewriter"/>
              </a:rPr>
              <a:t> </a:t>
            </a:r>
          </a:p>
          <a:p>
            <a:endParaRPr lang="en-US" sz="1000" dirty="0" smtClean="0">
              <a:solidFill>
                <a:srgbClr val="000000"/>
              </a:solidFill>
              <a:latin typeface="American Typewriter"/>
              <a:ea typeface="Arial Unicode MS" charset="0"/>
              <a:cs typeface="American Typewriter"/>
            </a:endParaRPr>
          </a:p>
          <a:p>
            <a:endParaRPr lang="en-US" sz="1000" dirty="0" smtClean="0">
              <a:solidFill>
                <a:srgbClr val="000000"/>
              </a:solidFill>
              <a:latin typeface="American Typewriter"/>
              <a:ea typeface="Arial Unicode MS" charset="0"/>
              <a:cs typeface="American Typewriter"/>
            </a:endParaRPr>
          </a:p>
          <a:p>
            <a:endParaRPr lang="en-US" sz="1000" dirty="0" smtClean="0">
              <a:solidFill>
                <a:srgbClr val="000000"/>
              </a:solidFill>
              <a:latin typeface="American Typewriter"/>
              <a:ea typeface="Arial Unicode MS" charset="0"/>
              <a:cs typeface="American Typewriter"/>
            </a:endParaRPr>
          </a:p>
          <a:p>
            <a:pPr algn="ctr">
              <a:spcAft>
                <a:spcPts val="600"/>
              </a:spcAft>
            </a:pPr>
            <a:r>
              <a:rPr lang="en-US" sz="1000" b="1" dirty="0">
                <a:solidFill>
                  <a:srgbClr val="008E00"/>
                </a:solidFill>
                <a:latin typeface="American Typewriter"/>
                <a:ea typeface="Arial Unicode MS" charset="0"/>
                <a:cs typeface="American Typewriter"/>
              </a:rPr>
              <a:t>Class Expectations</a:t>
            </a:r>
            <a:endParaRPr lang="en-US" sz="1000" b="1" dirty="0">
              <a:solidFill>
                <a:srgbClr val="008CB4"/>
              </a:solidFill>
              <a:latin typeface="American Typewriter"/>
              <a:ea typeface="Arial Unicode MS" charset="0"/>
              <a:cs typeface="American Typewriter"/>
            </a:endParaRPr>
          </a:p>
          <a:p>
            <a:pPr>
              <a:buFont typeface="Calibri" charset="0"/>
              <a:buAutoNum type="arabicPeriod"/>
            </a:pPr>
            <a:r>
              <a:rPr lang="en-US" sz="1000" dirty="0" smtClean="0">
                <a:solidFill>
                  <a:srgbClr val="000000"/>
                </a:solidFill>
                <a:latin typeface="American Typewriter"/>
                <a:ea typeface="A little sunshine" charset="0"/>
                <a:cs typeface="American Typewriter"/>
              </a:rPr>
              <a:t>Be on time for class.</a:t>
            </a:r>
          </a:p>
          <a:p>
            <a:pPr>
              <a:buFont typeface="Calibri" charset="0"/>
              <a:buAutoNum type="arabicPeriod"/>
            </a:pPr>
            <a:r>
              <a:rPr lang="en-US" sz="1000" dirty="0" smtClean="0">
                <a:solidFill>
                  <a:srgbClr val="000000"/>
                </a:solidFill>
                <a:latin typeface="American Typewriter"/>
                <a:ea typeface="A little sunshine" charset="0"/>
                <a:cs typeface="American Typewriter"/>
              </a:rPr>
              <a:t> Be prepared to work. </a:t>
            </a:r>
          </a:p>
          <a:p>
            <a:pPr>
              <a:buFont typeface="Calibri" charset="0"/>
              <a:buAutoNum type="arabicPeriod"/>
            </a:pPr>
            <a:r>
              <a:rPr lang="en-US" sz="1000" dirty="0" smtClean="0">
                <a:solidFill>
                  <a:srgbClr val="000000"/>
                </a:solidFill>
                <a:latin typeface="American Typewriter"/>
                <a:ea typeface="A little sunshine" charset="0"/>
                <a:cs typeface="American Typewriter"/>
              </a:rPr>
              <a:t> Treat everyone and their property with respect. </a:t>
            </a:r>
          </a:p>
          <a:p>
            <a:pPr>
              <a:buFont typeface="Calibri" charset="0"/>
              <a:buAutoNum type="arabicPeriod"/>
            </a:pPr>
            <a:r>
              <a:rPr lang="en-US" sz="1000" dirty="0" smtClean="0">
                <a:solidFill>
                  <a:srgbClr val="000000"/>
                </a:solidFill>
                <a:latin typeface="American Typewriter"/>
                <a:ea typeface="A little sunshine" charset="0"/>
                <a:cs typeface="American Typewriter"/>
              </a:rPr>
              <a:t> Keep you work neat and organized. </a:t>
            </a:r>
          </a:p>
          <a:p>
            <a:pPr>
              <a:buFont typeface="Calibri" charset="0"/>
              <a:buAutoNum type="arabicPeriod"/>
            </a:pPr>
            <a:r>
              <a:rPr lang="en-US" sz="1000" dirty="0" smtClean="0">
                <a:solidFill>
                  <a:srgbClr val="000000"/>
                </a:solidFill>
                <a:latin typeface="American Typewriter"/>
                <a:ea typeface="A little sunshine" charset="0"/>
                <a:cs typeface="American Typewriter"/>
              </a:rPr>
              <a:t> Work quietly. </a:t>
            </a:r>
          </a:p>
          <a:p>
            <a:pPr>
              <a:buFont typeface="Calibri" charset="0"/>
              <a:buAutoNum type="arabicPeriod"/>
            </a:pPr>
            <a:r>
              <a:rPr lang="en-US" sz="1000" dirty="0" smtClean="0">
                <a:solidFill>
                  <a:srgbClr val="000000"/>
                </a:solidFill>
                <a:latin typeface="American Typewriter"/>
                <a:ea typeface="A little sunshine" charset="0"/>
                <a:cs typeface="American Typewriter"/>
              </a:rPr>
              <a:t> Be an active listener. </a:t>
            </a:r>
          </a:p>
          <a:p>
            <a:pPr>
              <a:buFont typeface="Calibri" charset="0"/>
              <a:buAutoNum type="arabicPeriod"/>
            </a:pPr>
            <a:r>
              <a:rPr lang="en-US" sz="1000" dirty="0" smtClean="0">
                <a:solidFill>
                  <a:srgbClr val="000000"/>
                </a:solidFill>
                <a:latin typeface="American Typewriter"/>
                <a:ea typeface="A little sunshine" charset="0"/>
                <a:cs typeface="American Typewriter"/>
              </a:rPr>
              <a:t> Follow the school rules. </a:t>
            </a:r>
          </a:p>
          <a:p>
            <a:endParaRPr lang="en-US" sz="1000" dirty="0" smtClean="0">
              <a:solidFill>
                <a:srgbClr val="000000"/>
              </a:solidFill>
              <a:latin typeface="American Typewriter"/>
              <a:ea typeface="A little sunshine" charset="0"/>
              <a:cs typeface="American Typewriter"/>
            </a:endParaRPr>
          </a:p>
          <a:p>
            <a:endParaRPr lang="en-US" sz="1000" dirty="0" smtClean="0">
              <a:solidFill>
                <a:srgbClr val="000000"/>
              </a:solidFill>
              <a:latin typeface="American Typewriter"/>
              <a:ea typeface="A little sunshine" charset="0"/>
              <a:cs typeface="American Typewriter"/>
            </a:endParaRPr>
          </a:p>
          <a:p>
            <a:pPr>
              <a:buFont typeface="Calibri" charset="0"/>
              <a:buAutoNum type="arabicPeriod"/>
            </a:pPr>
            <a:endParaRPr lang="en-US" sz="1000" dirty="0">
              <a:solidFill>
                <a:srgbClr val="000000"/>
              </a:solidFill>
              <a:latin typeface="American Typewriter"/>
              <a:ea typeface="A little sunshine" charset="0"/>
              <a:cs typeface="American Typewriter"/>
            </a:endParaRPr>
          </a:p>
        </p:txBody>
      </p:sp>
      <p:grpSp>
        <p:nvGrpSpPr>
          <p:cNvPr id="15365" name="officeArt object"/>
          <p:cNvGrpSpPr>
            <a:grpSpLocks/>
          </p:cNvGrpSpPr>
          <p:nvPr/>
        </p:nvGrpSpPr>
        <p:grpSpPr bwMode="auto">
          <a:xfrm>
            <a:off x="1620592" y="1858963"/>
            <a:ext cx="952500" cy="938213"/>
            <a:chOff x="-63500" y="-77975"/>
            <a:chExt cx="952586" cy="939282"/>
          </a:xfrm>
        </p:grpSpPr>
        <p:pic>
          <p:nvPicPr>
            <p:cNvPr id="15394" name="Screen Shot 2014-07-02 at 11.51.13 PM.png"/>
            <p:cNvPicPr>
              <a:picLocks noChangeAspect="1" noChangeArrowheads="1"/>
            </p:cNvPicPr>
            <p:nvPr/>
          </p:nvPicPr>
          <p:blipFill>
            <a:blip r:embed="rId2"/>
            <a:srcRect l="4253" r="4321"/>
            <a:stretch>
              <a:fillRect/>
            </a:stretch>
          </p:blipFill>
          <p:spPr bwMode="auto">
            <a:xfrm>
              <a:off x="0" y="0"/>
              <a:ext cx="825586" cy="681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5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63500" y="-77975"/>
              <a:ext cx="952586" cy="939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6" name="officeArt object"/>
          <p:cNvGrpSpPr>
            <a:grpSpLocks/>
          </p:cNvGrpSpPr>
          <p:nvPr/>
        </p:nvGrpSpPr>
        <p:grpSpPr bwMode="auto">
          <a:xfrm>
            <a:off x="1601638" y="2797176"/>
            <a:ext cx="952500" cy="938212"/>
            <a:chOff x="-75476" y="-58421"/>
            <a:chExt cx="952586" cy="939282"/>
          </a:xfrm>
        </p:grpSpPr>
        <p:pic>
          <p:nvPicPr>
            <p:cNvPr id="15392" name="Screen Shot 2014-07-02 at 11.53.18 PM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801634" cy="703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3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75476" y="-58421"/>
              <a:ext cx="952586" cy="939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7" name="officeArt object"/>
          <p:cNvGrpSpPr>
            <a:grpSpLocks/>
          </p:cNvGrpSpPr>
          <p:nvPr/>
        </p:nvGrpSpPr>
        <p:grpSpPr bwMode="auto">
          <a:xfrm>
            <a:off x="1590431" y="3763822"/>
            <a:ext cx="952500" cy="955675"/>
            <a:chOff x="-82628" y="-54888"/>
            <a:chExt cx="952586" cy="956069"/>
          </a:xfrm>
        </p:grpSpPr>
        <p:pic>
          <p:nvPicPr>
            <p:cNvPr id="15390" name="Screen Shot 2014-07-02 at 11.48.33 PM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779751" cy="743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1" name="Picture 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82628" y="-54888"/>
              <a:ext cx="952586" cy="956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8" name="officeArt object"/>
          <p:cNvGrpSpPr>
            <a:grpSpLocks/>
          </p:cNvGrpSpPr>
          <p:nvPr/>
        </p:nvGrpSpPr>
        <p:grpSpPr bwMode="auto">
          <a:xfrm>
            <a:off x="1613960" y="4844262"/>
            <a:ext cx="952500" cy="955675"/>
            <a:chOff x="-63500" y="-48878"/>
            <a:chExt cx="952586" cy="956070"/>
          </a:xfrm>
        </p:grpSpPr>
        <p:pic>
          <p:nvPicPr>
            <p:cNvPr id="15388" name="Screen Shot 2014-07-03 at 12.02.04 AM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825586" cy="738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9" name="Picture 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63500" y="-48878"/>
              <a:ext cx="952586" cy="956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9" name="officeArt object"/>
          <p:cNvGrpSpPr>
            <a:grpSpLocks/>
          </p:cNvGrpSpPr>
          <p:nvPr/>
        </p:nvGrpSpPr>
        <p:grpSpPr bwMode="auto">
          <a:xfrm>
            <a:off x="1601985" y="5837849"/>
            <a:ext cx="952500" cy="955675"/>
            <a:chOff x="-80725" y="-42316"/>
            <a:chExt cx="952586" cy="956070"/>
          </a:xfrm>
        </p:grpSpPr>
        <p:pic>
          <p:nvPicPr>
            <p:cNvPr id="15386" name="Screen Shot 2014-07-02 at 11.37.45 PM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798201" cy="755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7" name="Picture 2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80725" y="-42316"/>
              <a:ext cx="952586" cy="956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370" name="officeArt object"/>
          <p:cNvCxnSpPr>
            <a:cxnSpLocks noChangeShapeType="1"/>
          </p:cNvCxnSpPr>
          <p:nvPr/>
        </p:nvCxnSpPr>
        <p:spPr bwMode="auto">
          <a:xfrm>
            <a:off x="333375" y="9531350"/>
            <a:ext cx="7134225" cy="0"/>
          </a:xfrm>
          <a:prstGeom prst="line">
            <a:avLst/>
          </a:prstGeom>
          <a:noFill/>
          <a:ln w="25400">
            <a:solidFill>
              <a:srgbClr val="7A7A7A"/>
            </a:solidFill>
            <a:miter lim="400000"/>
            <a:headEnd/>
            <a:tailEnd/>
          </a:ln>
        </p:spPr>
      </p:cxnSp>
      <p:cxnSp>
        <p:nvCxnSpPr>
          <p:cNvPr id="15371" name="officeArt object"/>
          <p:cNvCxnSpPr>
            <a:cxnSpLocks noChangeShapeType="1"/>
          </p:cNvCxnSpPr>
          <p:nvPr/>
        </p:nvCxnSpPr>
        <p:spPr bwMode="auto">
          <a:xfrm>
            <a:off x="333375" y="515938"/>
            <a:ext cx="7134225" cy="0"/>
          </a:xfrm>
          <a:prstGeom prst="line">
            <a:avLst/>
          </a:prstGeom>
          <a:noFill/>
          <a:ln w="25400">
            <a:solidFill>
              <a:srgbClr val="7A7A7A"/>
            </a:solidFill>
            <a:miter lim="400000"/>
            <a:headEnd/>
            <a:tailEnd/>
          </a:ln>
        </p:spPr>
      </p:cxnSp>
      <p:sp>
        <p:nvSpPr>
          <p:cNvPr id="15372" name="officeArt object"/>
          <p:cNvSpPr>
            <a:spLocks noChangeArrowheads="1"/>
          </p:cNvSpPr>
          <p:nvPr/>
        </p:nvSpPr>
        <p:spPr bwMode="auto">
          <a:xfrm>
            <a:off x="333375" y="9569450"/>
            <a:ext cx="7134225" cy="265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50800" tIns="50800" rIns="50800" bIns="50800">
            <a:prstTxWarp prst="textNoShape">
              <a:avLst/>
            </a:prstTxWarp>
          </a:bodyPr>
          <a:lstStyle/>
          <a:p>
            <a:pPr algn="ctr"/>
            <a:r>
              <a:rPr lang="en-US" sz="1200" u="sng" dirty="0" smtClean="0">
                <a:latin typeface="American Typewriter"/>
                <a:ea typeface="My Underwood" charset="0"/>
                <a:cs typeface="American Typewriter"/>
              </a:rPr>
              <a:t>Email:</a:t>
            </a:r>
            <a:r>
              <a:rPr lang="en-US" sz="1200" dirty="0" smtClean="0">
                <a:latin typeface="American Typewriter"/>
                <a:ea typeface="My Underwood" charset="0"/>
                <a:cs typeface="American Typewriter"/>
              </a:rPr>
              <a:t> </a:t>
            </a:r>
            <a:r>
              <a:rPr lang="en-US" sz="1200" dirty="0" err="1" smtClean="0">
                <a:latin typeface="American Typewriter"/>
                <a:ea typeface="My Underwood" charset="0"/>
                <a:cs typeface="American Typewriter"/>
              </a:rPr>
              <a:t>chelsea.leach@bwrsd.org</a:t>
            </a:r>
            <a:r>
              <a:rPr lang="en-US" sz="1200" dirty="0" smtClean="0">
                <a:latin typeface="American Typewriter"/>
                <a:ea typeface="My Underwood" charset="0"/>
                <a:cs typeface="American Typewriter"/>
              </a:rPr>
              <a:t>	</a:t>
            </a:r>
            <a:r>
              <a:rPr lang="en-US" sz="1200" dirty="0">
                <a:latin typeface="American Typewriter"/>
                <a:ea typeface="My Underwood" charset="0"/>
                <a:cs typeface="American Typewriter"/>
              </a:rPr>
              <a:t>		</a:t>
            </a:r>
            <a:r>
              <a:rPr lang="en-US" sz="1200" u="sng" dirty="0">
                <a:latin typeface="American Typewriter"/>
                <a:ea typeface="My Underwood" charset="0"/>
                <a:cs typeface="American Typewriter"/>
              </a:rPr>
              <a:t>phone &amp; </a:t>
            </a:r>
            <a:r>
              <a:rPr lang="en-US" sz="1200" u="sng" dirty="0" smtClean="0">
                <a:latin typeface="American Typewriter"/>
                <a:ea typeface="My Underwood" charset="0"/>
                <a:cs typeface="American Typewriter"/>
              </a:rPr>
              <a:t>ext</a:t>
            </a:r>
            <a:r>
              <a:rPr lang="en-US" sz="1200" dirty="0" smtClean="0">
                <a:latin typeface="American Typewriter"/>
                <a:ea typeface="My Underwood" charset="0"/>
                <a:cs typeface="American Typewriter"/>
              </a:rPr>
              <a:t>: 401.253.2048	</a:t>
            </a:r>
            <a:r>
              <a:rPr lang="en-US" sz="1200" dirty="0">
                <a:latin typeface="American Typewriter"/>
                <a:ea typeface="My Underwood" charset="0"/>
                <a:cs typeface="American Typewriter"/>
              </a:rPr>
              <a:t>			    </a:t>
            </a:r>
            <a:r>
              <a:rPr lang="en-US" sz="1200" dirty="0" smtClean="0">
                <a:latin typeface="American Typewriter"/>
                <a:ea typeface="My Underwood" charset="0"/>
                <a:cs typeface="American Typewriter"/>
              </a:rPr>
              <a:t> </a:t>
            </a:r>
            <a:endParaRPr lang="en-US" sz="1200" dirty="0">
              <a:latin typeface="American Typewriter"/>
              <a:ea typeface="My Underwood" charset="0"/>
              <a:cs typeface="American Typewriter"/>
            </a:endParaRPr>
          </a:p>
        </p:txBody>
      </p:sp>
      <p:sp>
        <p:nvSpPr>
          <p:cNvPr id="15373" name="TextBox 26"/>
          <p:cNvSpPr txBox="1">
            <a:spLocks noChangeArrowheads="1"/>
          </p:cNvSpPr>
          <p:nvPr/>
        </p:nvSpPr>
        <p:spPr bwMode="auto">
          <a:xfrm>
            <a:off x="2816225" y="2962858"/>
            <a:ext cx="42783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200" dirty="0">
                <a:latin typeface="American Typewriter"/>
                <a:ea typeface="Simplicity" charset="0"/>
                <a:cs typeface="American Typewriter"/>
              </a:rPr>
              <a:t>Welcome</a:t>
            </a:r>
            <a:r>
              <a:rPr lang="it-IT" sz="1200" b="1" dirty="0">
                <a:solidFill>
                  <a:srgbClr val="FF0000"/>
                </a:solidFill>
                <a:latin typeface="American Typewriter"/>
                <a:ea typeface="Simplicity" charset="0"/>
                <a:cs typeface="American Typewriter"/>
              </a:rPr>
              <a:t> </a:t>
            </a:r>
            <a:r>
              <a:rPr lang="en-US" sz="1200" dirty="0">
                <a:latin typeface="American Typewriter"/>
                <a:ea typeface="Simplicity" charset="0"/>
                <a:cs typeface="American Typewriter"/>
              </a:rPr>
              <a:t>to</a:t>
            </a:r>
            <a:r>
              <a:rPr lang="en-US" sz="1200" dirty="0" smtClean="0">
                <a:latin typeface="American Typewriter"/>
                <a:ea typeface="Simplicity" charset="0"/>
                <a:cs typeface="American Typewriter"/>
              </a:rPr>
              <a:t> 7</a:t>
            </a:r>
            <a:r>
              <a:rPr lang="en-US" sz="1200" baseline="30000" dirty="0" smtClean="0">
                <a:latin typeface="American Typewriter"/>
                <a:ea typeface="Simplicity" charset="0"/>
                <a:cs typeface="American Typewriter"/>
              </a:rPr>
              <a:t>th</a:t>
            </a:r>
            <a:r>
              <a:rPr lang="en-US" sz="1200" dirty="0" smtClean="0">
                <a:latin typeface="American Typewriter"/>
                <a:ea typeface="Simplicity" charset="0"/>
                <a:cs typeface="American Typewriter"/>
              </a:rPr>
              <a:t> grade Social Studies! </a:t>
            </a:r>
            <a:r>
              <a:rPr lang="en-US" sz="1200" dirty="0">
                <a:latin typeface="American Typewriter"/>
                <a:ea typeface="Simplicity" charset="0"/>
                <a:cs typeface="American Typewriter"/>
              </a:rPr>
              <a:t>Our focus this school year will be learning and developing our skills as critical thinkers, readers, writers, speakers, and </a:t>
            </a:r>
            <a:r>
              <a:rPr lang="en-US" sz="1200" dirty="0" smtClean="0">
                <a:latin typeface="American Typewriter"/>
                <a:ea typeface="Simplicity" charset="0"/>
                <a:cs typeface="American Typewriter"/>
              </a:rPr>
              <a:t>listeners, as we travel through different periods in history. We will be exploring the Fall of the Roman Empire, the Middle Ages, and the Renaissance. </a:t>
            </a:r>
            <a:endParaRPr lang="en-US" sz="1200" dirty="0">
              <a:latin typeface="American Typewriter"/>
              <a:ea typeface="Simplicity" charset="0"/>
              <a:cs typeface="American Typewriter"/>
            </a:endParaRPr>
          </a:p>
        </p:txBody>
      </p:sp>
      <p:sp>
        <p:nvSpPr>
          <p:cNvPr id="15375" name="TextBox 30"/>
          <p:cNvSpPr txBox="1">
            <a:spLocks noChangeArrowheads="1"/>
          </p:cNvSpPr>
          <p:nvPr/>
        </p:nvSpPr>
        <p:spPr bwMode="auto">
          <a:xfrm>
            <a:off x="2747963" y="4681397"/>
            <a:ext cx="47196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American Typewriter"/>
                <a:ea typeface="Simplicity" charset="0"/>
                <a:cs typeface="American Typewriter"/>
              </a:rPr>
              <a:t>Your appropriate behavior in class assures everyone of an environment conducive to learning.  Some possible rewards for continuous appropriate behavior </a:t>
            </a: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are positive </a:t>
            </a:r>
            <a:r>
              <a:rPr lang="en-US" sz="1000" dirty="0">
                <a:latin typeface="American Typewriter"/>
                <a:ea typeface="Simplicity" charset="0"/>
                <a:cs typeface="American Typewriter"/>
              </a:rPr>
              <a:t>note to parents,</a:t>
            </a: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 purple lightening</a:t>
            </a: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 tokens, </a:t>
            </a:r>
            <a:r>
              <a:rPr lang="en-US" sz="1000" dirty="0">
                <a:latin typeface="American Typewriter"/>
                <a:ea typeface="Simplicity" charset="0"/>
                <a:cs typeface="American Typewriter"/>
              </a:rPr>
              <a:t>and special class activities / privileges. </a:t>
            </a:r>
          </a:p>
        </p:txBody>
      </p:sp>
      <p:sp>
        <p:nvSpPr>
          <p:cNvPr id="15376" name="TextBox 31"/>
          <p:cNvSpPr txBox="1">
            <a:spLocks noChangeArrowheads="1"/>
          </p:cNvSpPr>
          <p:nvPr/>
        </p:nvSpPr>
        <p:spPr bwMode="auto">
          <a:xfrm>
            <a:off x="2816225" y="5769891"/>
            <a:ext cx="46513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000" dirty="0" smtClean="0">
                <a:latin typeface="American Typewriter"/>
                <a:ea typeface="Simplicity" charset="0"/>
                <a:cs typeface="American Typewriter"/>
              </a:rPr>
              <a:t>** An </a:t>
            </a:r>
            <a:r>
              <a:rPr lang="it-IT" sz="1000" dirty="0" err="1" smtClean="0">
                <a:latin typeface="American Typewriter"/>
                <a:ea typeface="Simplicity" charset="0"/>
                <a:cs typeface="American Typewriter"/>
              </a:rPr>
              <a:t>email</a:t>
            </a:r>
            <a:r>
              <a:rPr lang="it-IT" sz="1000" dirty="0" smtClean="0">
                <a:latin typeface="American Typewriter"/>
                <a:ea typeface="Simplicity" charset="0"/>
                <a:cs typeface="American Typewriter"/>
              </a:rPr>
              <a:t> or </a:t>
            </a:r>
            <a:r>
              <a:rPr lang="it-IT" sz="1000" dirty="0" err="1" smtClean="0">
                <a:latin typeface="American Typewriter"/>
                <a:ea typeface="Simplicity" charset="0"/>
                <a:cs typeface="American Typewriter"/>
              </a:rPr>
              <a:t>phone</a:t>
            </a:r>
            <a:r>
              <a:rPr lang="it-IT" sz="1000" dirty="0" smtClean="0">
                <a:latin typeface="American Typewriter"/>
                <a:ea typeface="Simplicity" charset="0"/>
                <a:cs typeface="American Typewriter"/>
              </a:rPr>
              <a:t> </a:t>
            </a:r>
            <a:r>
              <a:rPr lang="it-IT" sz="1000" dirty="0" err="1" smtClean="0">
                <a:latin typeface="American Typewriter"/>
                <a:ea typeface="Simplicity" charset="0"/>
                <a:cs typeface="American Typewriter"/>
              </a:rPr>
              <a:t>call</a:t>
            </a:r>
            <a:r>
              <a:rPr lang="it-IT" sz="1000" dirty="0" smtClean="0">
                <a:latin typeface="American Typewriter"/>
                <a:ea typeface="Simplicity" charset="0"/>
                <a:cs typeface="American Typewriter"/>
              </a:rPr>
              <a:t> </a:t>
            </a:r>
            <a:r>
              <a:rPr lang="it-IT" sz="1000" dirty="0" err="1" smtClean="0">
                <a:latin typeface="American Typewriter"/>
                <a:ea typeface="Simplicity" charset="0"/>
                <a:cs typeface="American Typewriter"/>
              </a:rPr>
              <a:t>will</a:t>
            </a:r>
            <a:r>
              <a:rPr lang="it-IT" sz="1000" dirty="0" smtClean="0">
                <a:latin typeface="American Typewriter"/>
                <a:ea typeface="Simplicity" charset="0"/>
                <a:cs typeface="American Typewriter"/>
              </a:rPr>
              <a:t> be </a:t>
            </a:r>
            <a:r>
              <a:rPr lang="it-IT" sz="1000" dirty="0" err="1" smtClean="0">
                <a:latin typeface="American Typewriter"/>
                <a:ea typeface="Simplicity" charset="0"/>
                <a:cs typeface="American Typewriter"/>
              </a:rPr>
              <a:t>made</a:t>
            </a:r>
            <a:r>
              <a:rPr lang="it-IT" sz="1000" dirty="0" smtClean="0">
                <a:latin typeface="American Typewriter"/>
                <a:ea typeface="Simplicity" charset="0"/>
                <a:cs typeface="American Typewriter"/>
              </a:rPr>
              <a:t> home**</a:t>
            </a:r>
          </a:p>
          <a:p>
            <a:r>
              <a:rPr lang="it-IT" sz="1000" dirty="0" err="1" smtClean="0">
                <a:latin typeface="American Typewriter"/>
                <a:ea typeface="Simplicity" charset="0"/>
                <a:cs typeface="American Typewriter"/>
              </a:rPr>
              <a:t>1</a:t>
            </a:r>
            <a:r>
              <a:rPr lang="it-IT" sz="1000" dirty="0">
                <a:latin typeface="American Typewriter"/>
                <a:ea typeface="Simplicity" charset="0"/>
                <a:cs typeface="American Typewriter"/>
              </a:rPr>
              <a:t>.</a:t>
            </a:r>
            <a:r>
              <a:rPr lang="it-IT" sz="1000" dirty="0" smtClean="0">
                <a:latin typeface="American Typewriter"/>
                <a:ea typeface="Simplicity" charset="0"/>
                <a:cs typeface="American Typewriter"/>
              </a:rPr>
              <a:t> </a:t>
            </a:r>
            <a:r>
              <a:rPr lang="it-IT" sz="1000" u="sng" dirty="0" err="1" smtClean="0">
                <a:latin typeface="American Typewriter"/>
                <a:ea typeface="Simplicity" charset="0"/>
                <a:cs typeface="American Typewriter"/>
              </a:rPr>
              <a:t>Warning</a:t>
            </a: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: I will provide </a:t>
            </a:r>
            <a:r>
              <a:rPr lang="en-US" sz="1000" dirty="0">
                <a:latin typeface="American Typewriter"/>
                <a:ea typeface="Simplicity" charset="0"/>
                <a:cs typeface="American Typewriter"/>
              </a:rPr>
              <a:t>a</a:t>
            </a: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 non-verbal warning, first. If you continue the disruptive behavior, you will receive a verbal warning.  </a:t>
            </a:r>
          </a:p>
          <a:p>
            <a:r>
              <a:rPr lang="it-IT" sz="1000" dirty="0" err="1">
                <a:latin typeface="American Typewriter"/>
                <a:ea typeface="Simplicity" charset="0"/>
                <a:cs typeface="American Typewriter"/>
              </a:rPr>
              <a:t>2</a:t>
            </a:r>
            <a:r>
              <a:rPr lang="it-IT" sz="1000" dirty="0">
                <a:latin typeface="American Typewriter"/>
                <a:ea typeface="Simplicity" charset="0"/>
                <a:cs typeface="American Typewriter"/>
              </a:rPr>
              <a:t>.</a:t>
            </a:r>
            <a:r>
              <a:rPr lang="it-IT" sz="1000" dirty="0" smtClean="0">
                <a:latin typeface="American Typewriter"/>
                <a:ea typeface="Simplicity" charset="0"/>
                <a:cs typeface="American Typewriter"/>
              </a:rPr>
              <a:t> </a:t>
            </a:r>
            <a:r>
              <a:rPr lang="it-IT" sz="1000" u="sng" dirty="0" smtClean="0">
                <a:latin typeface="American Typewriter"/>
                <a:ea typeface="Simplicity" charset="0"/>
                <a:cs typeface="American Typewriter"/>
              </a:rPr>
              <a:t>Lunch </a:t>
            </a:r>
            <a:r>
              <a:rPr lang="it-IT" sz="1000" u="sng" dirty="0" err="1" smtClean="0">
                <a:latin typeface="American Typewriter"/>
                <a:ea typeface="Simplicity" charset="0"/>
                <a:cs typeface="American Typewriter"/>
              </a:rPr>
              <a:t>Detention</a:t>
            </a:r>
            <a:r>
              <a:rPr lang="it-IT" sz="1000" u="sng" dirty="0" smtClean="0">
                <a:latin typeface="American Typewriter"/>
                <a:ea typeface="Simplicity" charset="0"/>
                <a:cs typeface="American Typewriter"/>
              </a:rPr>
              <a:t>:</a:t>
            </a:r>
            <a:r>
              <a:rPr lang="it-IT" sz="1000" dirty="0" smtClean="0">
                <a:latin typeface="American Typewriter"/>
                <a:ea typeface="Simplicity" charset="0"/>
                <a:cs typeface="American Typewriter"/>
              </a:rPr>
              <a:t> </a:t>
            </a:r>
            <a:r>
              <a:rPr lang="it-IT" sz="1000" dirty="0" err="1" smtClean="0">
                <a:latin typeface="American Typewriter"/>
                <a:ea typeface="Simplicity" charset="0"/>
                <a:cs typeface="American Typewriter"/>
              </a:rPr>
              <a:t>Time</a:t>
            </a:r>
            <a:r>
              <a:rPr lang="it-IT" sz="1000" dirty="0" smtClean="0">
                <a:latin typeface="American Typewriter"/>
                <a:ea typeface="Simplicity" charset="0"/>
                <a:cs typeface="American Typewriter"/>
              </a:rPr>
              <a:t> </a:t>
            </a:r>
            <a:r>
              <a:rPr lang="it-IT" sz="1000" dirty="0" err="1" smtClean="0">
                <a:latin typeface="American Typewriter"/>
                <a:ea typeface="Simplicity" charset="0"/>
                <a:cs typeface="American Typewriter"/>
              </a:rPr>
              <a:t>spent</a:t>
            </a:r>
            <a:r>
              <a:rPr lang="it-IT" sz="1000" dirty="0" smtClean="0">
                <a:latin typeface="American Typewriter"/>
                <a:ea typeface="Simplicity" charset="0"/>
                <a:cs typeface="American Typewriter"/>
              </a:rPr>
              <a:t> </a:t>
            </a:r>
            <a:r>
              <a:rPr lang="it-IT" sz="1000" dirty="0" err="1" smtClean="0">
                <a:latin typeface="American Typewriter"/>
                <a:ea typeface="Simplicity" charset="0"/>
                <a:cs typeface="American Typewriter"/>
              </a:rPr>
              <a:t>during</a:t>
            </a:r>
            <a:r>
              <a:rPr lang="it-IT" sz="1000" dirty="0" smtClean="0">
                <a:latin typeface="American Typewriter"/>
                <a:ea typeface="Simplicity" charset="0"/>
                <a:cs typeface="American Typewriter"/>
              </a:rPr>
              <a:t> lunch </a:t>
            </a:r>
            <a:r>
              <a:rPr lang="it-IT" sz="1000" dirty="0" err="1" smtClean="0">
                <a:latin typeface="American Typewriter"/>
                <a:ea typeface="Simplicity" charset="0"/>
                <a:cs typeface="American Typewriter"/>
              </a:rPr>
              <a:t>to</a:t>
            </a:r>
            <a:r>
              <a:rPr lang="it-IT" sz="1000" dirty="0" smtClean="0">
                <a:latin typeface="American Typewriter"/>
                <a:ea typeface="Simplicity" charset="0"/>
                <a:cs typeface="American Typewriter"/>
              </a:rPr>
              <a:t> </a:t>
            </a:r>
            <a:r>
              <a:rPr lang="it-IT" sz="1000" dirty="0" err="1" smtClean="0">
                <a:latin typeface="American Typewriter"/>
                <a:ea typeface="Simplicity" charset="0"/>
                <a:cs typeface="American Typewriter"/>
              </a:rPr>
              <a:t>reflect</a:t>
            </a:r>
            <a:r>
              <a:rPr lang="it-IT" sz="1000" dirty="0" smtClean="0">
                <a:latin typeface="American Typewriter"/>
                <a:ea typeface="Simplicity" charset="0"/>
                <a:cs typeface="American Typewriter"/>
              </a:rPr>
              <a:t> on </a:t>
            </a:r>
            <a:r>
              <a:rPr lang="it-IT" sz="1000" dirty="0" err="1" smtClean="0">
                <a:latin typeface="American Typewriter"/>
                <a:ea typeface="Simplicity" charset="0"/>
                <a:cs typeface="American Typewriter"/>
              </a:rPr>
              <a:t>behavior</a:t>
            </a:r>
            <a:r>
              <a:rPr lang="it-IT" sz="1000" dirty="0" smtClean="0">
                <a:latin typeface="American Typewriter"/>
                <a:ea typeface="Simplicity" charset="0"/>
                <a:cs typeface="American Typewriter"/>
              </a:rPr>
              <a:t>. </a:t>
            </a:r>
            <a:endParaRPr lang="en-US" sz="1000" dirty="0" smtClean="0">
              <a:latin typeface="American Typewriter"/>
              <a:ea typeface="Simplicity" charset="0"/>
              <a:cs typeface="American Typewriter"/>
            </a:endParaRPr>
          </a:p>
          <a:p>
            <a:r>
              <a:rPr lang="it-IT" sz="1000" dirty="0" err="1">
                <a:latin typeface="American Typewriter"/>
                <a:ea typeface="Simplicity" charset="0"/>
                <a:cs typeface="American Typewriter"/>
              </a:rPr>
              <a:t>3</a:t>
            </a:r>
            <a:r>
              <a:rPr lang="it-IT" sz="1000" dirty="0">
                <a:latin typeface="American Typewriter"/>
                <a:ea typeface="Simplicity" charset="0"/>
                <a:cs typeface="American Typewriter"/>
              </a:rPr>
              <a:t>.</a:t>
            </a:r>
            <a:r>
              <a:rPr lang="it-IT" sz="1000" dirty="0" smtClean="0">
                <a:latin typeface="American Typewriter"/>
                <a:ea typeface="Simplicity" charset="0"/>
                <a:cs typeface="American Typewriter"/>
              </a:rPr>
              <a:t> </a:t>
            </a:r>
            <a:r>
              <a:rPr lang="it-IT" sz="1000" u="sng" dirty="0" err="1" smtClean="0">
                <a:latin typeface="American Typewriter"/>
                <a:ea typeface="Simplicity" charset="0"/>
                <a:cs typeface="American Typewriter"/>
              </a:rPr>
              <a:t>After</a:t>
            </a:r>
            <a:r>
              <a:rPr lang="it-IT" sz="1000" u="sng" dirty="0" smtClean="0">
                <a:latin typeface="American Typewriter"/>
                <a:ea typeface="Simplicity" charset="0"/>
                <a:cs typeface="American Typewriter"/>
              </a:rPr>
              <a:t> </a:t>
            </a:r>
            <a:r>
              <a:rPr lang="it-IT" sz="1000" u="sng" dirty="0" err="1" smtClean="0">
                <a:latin typeface="American Typewriter"/>
                <a:ea typeface="Simplicity" charset="0"/>
                <a:cs typeface="American Typewriter"/>
              </a:rPr>
              <a:t>School</a:t>
            </a:r>
            <a:r>
              <a:rPr lang="it-IT" sz="1000" u="sng" dirty="0" smtClean="0">
                <a:latin typeface="American Typewriter"/>
                <a:ea typeface="Simplicity" charset="0"/>
                <a:cs typeface="American Typewriter"/>
              </a:rPr>
              <a:t> </a:t>
            </a:r>
            <a:r>
              <a:rPr lang="it-IT" sz="1000" u="sng" dirty="0" err="1" smtClean="0">
                <a:latin typeface="American Typewriter"/>
                <a:ea typeface="Simplicity" charset="0"/>
                <a:cs typeface="American Typewriter"/>
              </a:rPr>
              <a:t>Detention</a:t>
            </a: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: You will receive an after school detention to discuss behavior with teacher, and reflect. </a:t>
            </a:r>
          </a:p>
          <a:p>
            <a:r>
              <a:rPr lang="it-IT" sz="1000" dirty="0" err="1">
                <a:latin typeface="American Typewriter"/>
                <a:ea typeface="Simplicity" charset="0"/>
                <a:cs typeface="American Typewriter"/>
              </a:rPr>
              <a:t>4</a:t>
            </a:r>
            <a:r>
              <a:rPr lang="it-IT" sz="1000" dirty="0">
                <a:latin typeface="American Typewriter"/>
                <a:ea typeface="Simplicity" charset="0"/>
                <a:cs typeface="American Typewriter"/>
              </a:rPr>
              <a:t>. </a:t>
            </a:r>
            <a:r>
              <a:rPr lang="en-US" sz="1000" u="sng" dirty="0">
                <a:latin typeface="American Typewriter"/>
                <a:ea typeface="Simplicity" charset="0"/>
                <a:cs typeface="American Typewriter"/>
              </a:rPr>
              <a:t>Referral to </a:t>
            </a:r>
            <a:r>
              <a:rPr lang="en-US" sz="1000" u="sng" dirty="0" smtClean="0">
                <a:latin typeface="American Typewriter"/>
                <a:ea typeface="Simplicity" charset="0"/>
                <a:cs typeface="American Typewriter"/>
              </a:rPr>
              <a:t>Administration: </a:t>
            </a: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You will </a:t>
            </a:r>
            <a:r>
              <a:rPr lang="en-US" sz="1000" dirty="0">
                <a:latin typeface="American Typewriter"/>
                <a:ea typeface="Simplicity" charset="0"/>
                <a:cs typeface="American Typewriter"/>
              </a:rPr>
              <a:t>be immediately referred to </a:t>
            </a:r>
          </a:p>
          <a:p>
            <a:r>
              <a:rPr lang="en-US" sz="1000" dirty="0">
                <a:latin typeface="American Typewriter"/>
                <a:ea typeface="Simplicity" charset="0"/>
                <a:cs typeface="American Typewriter"/>
              </a:rPr>
              <a:t>   administration</a:t>
            </a: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 regarding the </a:t>
            </a:r>
            <a:r>
              <a:rPr lang="en-US" sz="1000" dirty="0" err="1" smtClean="0">
                <a:latin typeface="American Typewriter"/>
                <a:ea typeface="Simplicity" charset="0"/>
                <a:cs typeface="American Typewriter"/>
              </a:rPr>
              <a:t>distruptive</a:t>
            </a: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 behavior.</a:t>
            </a:r>
          </a:p>
          <a:p>
            <a:endParaRPr lang="en-US" sz="1000" dirty="0" smtClean="0">
              <a:latin typeface="American Typewriter"/>
              <a:ea typeface="Simplicity" charset="0"/>
              <a:cs typeface="American Typewriter"/>
            </a:endParaRPr>
          </a:p>
          <a:p>
            <a:pPr algn="ctr"/>
            <a:endParaRPr lang="en-US" sz="1000" dirty="0">
              <a:latin typeface="American Typewriter"/>
              <a:ea typeface="Simplicity" charset="0"/>
              <a:cs typeface="American Typewriter"/>
            </a:endParaRPr>
          </a:p>
        </p:txBody>
      </p:sp>
      <p:sp>
        <p:nvSpPr>
          <p:cNvPr id="15378" name="TextBox 33"/>
          <p:cNvSpPr txBox="1">
            <a:spLocks noChangeArrowheads="1"/>
          </p:cNvSpPr>
          <p:nvPr/>
        </p:nvSpPr>
        <p:spPr bwMode="auto">
          <a:xfrm>
            <a:off x="2741613" y="7450453"/>
            <a:ext cx="47132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 dirty="0" smtClean="0">
                <a:latin typeface="American Typewriter"/>
                <a:ea typeface="Simplicity" charset="0"/>
                <a:cs typeface="American Typewriter"/>
              </a:rPr>
              <a:t>Google Classroom </a:t>
            </a: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is </a:t>
            </a:r>
            <a:r>
              <a:rPr lang="en-US" sz="1000" dirty="0">
                <a:latin typeface="American Typewriter"/>
                <a:ea typeface="Simplicity" charset="0"/>
                <a:cs typeface="American Typewriter"/>
              </a:rPr>
              <a:t>our class website. This site will </a:t>
            </a: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house assignment </a:t>
            </a:r>
            <a:r>
              <a:rPr lang="en-US" sz="1000" dirty="0">
                <a:latin typeface="American Typewriter"/>
                <a:ea typeface="Simplicity" charset="0"/>
                <a:cs typeface="American Typewriter"/>
              </a:rPr>
              <a:t>due dates, PDF copies of class handouts, important announcements, and more</a:t>
            </a: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.</a:t>
            </a: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 </a:t>
            </a:r>
          </a:p>
          <a:p>
            <a:r>
              <a:rPr lang="en-US" sz="1000" b="1" dirty="0" err="1" smtClean="0">
                <a:latin typeface="American Typewriter"/>
                <a:ea typeface="Simplicity" charset="0"/>
                <a:cs typeface="American Typewriter"/>
              </a:rPr>
              <a:t>Weebly</a:t>
            </a:r>
            <a:r>
              <a:rPr lang="en-US" sz="1000" b="1" dirty="0" smtClean="0">
                <a:latin typeface="American Typewriter"/>
                <a:ea typeface="Simplicity" charset="0"/>
                <a:cs typeface="American Typewriter"/>
              </a:rPr>
              <a:t> </a:t>
            </a: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is the team webpage. </a:t>
            </a: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I will use this tool to help remind you of important due dates and </a:t>
            </a: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announcements</a:t>
            </a: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, as well as post the daily </a:t>
            </a:r>
            <a:r>
              <a:rPr lang="en-US" sz="1000" dirty="0" err="1" smtClean="0">
                <a:latin typeface="American Typewriter"/>
                <a:ea typeface="Simplicity" charset="0"/>
                <a:cs typeface="American Typewriter"/>
              </a:rPr>
              <a:t>classwork</a:t>
            </a: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 and homework. </a:t>
            </a: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Please bookmark the following site and check it daily. </a:t>
            </a:r>
            <a:endParaRPr lang="en-US" sz="1000" dirty="0" smtClean="0">
              <a:latin typeface="American Typewriter"/>
              <a:ea typeface="Simplicity" charset="0"/>
              <a:cs typeface="American Typewriter"/>
            </a:endParaRPr>
          </a:p>
          <a:p>
            <a:r>
              <a:rPr lang="en-US" sz="1000" dirty="0" smtClean="0">
                <a:latin typeface="American Typewriter"/>
                <a:ea typeface="Arial Narrow" charset="0"/>
                <a:cs typeface="American Typewriter"/>
              </a:rPr>
              <a:t>Website: </a:t>
            </a:r>
            <a:r>
              <a:rPr lang="en-US" sz="1000" dirty="0" smtClean="0">
                <a:latin typeface="American Typewriter"/>
                <a:ea typeface="Arial Narrow" charset="0"/>
                <a:cs typeface="American Typewriter"/>
                <a:hlinkClick r:id="rId9"/>
              </a:rPr>
              <a:t>http://purplelightning7.weebly.com/</a:t>
            </a:r>
            <a:r>
              <a:rPr lang="en-US" sz="1000" dirty="0" smtClean="0">
                <a:latin typeface="American Typewriter"/>
                <a:ea typeface="Arial Narrow" charset="0"/>
                <a:cs typeface="American Typewriter"/>
              </a:rPr>
              <a:t> </a:t>
            </a:r>
          </a:p>
          <a:p>
            <a:endParaRPr lang="en-US" sz="1000" b="1" u="sng" dirty="0" smtClean="0">
              <a:solidFill>
                <a:srgbClr val="0000FF"/>
              </a:solidFill>
              <a:latin typeface="American Typewriter"/>
              <a:ea typeface="Arial Narrow" charset="0"/>
              <a:cs typeface="American Typewriter"/>
            </a:endParaRPr>
          </a:p>
          <a:p>
            <a:endParaRPr lang="en-US" sz="1000" dirty="0">
              <a:latin typeface="American Typewriter"/>
              <a:ea typeface="Simplicity" charset="0"/>
              <a:cs typeface="American Typewriter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47963" y="2665569"/>
            <a:ext cx="2454275" cy="276999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rgbClr val="FF0000"/>
                </a:solidFill>
                <a:latin typeface="American Typewriter"/>
                <a:ea typeface="Arial Unicode MS" charset="0"/>
                <a:cs typeface="American Typewriter"/>
              </a:rPr>
              <a:t>Course Description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47963" y="4326330"/>
            <a:ext cx="4179887" cy="276999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rgbClr val="FF0000"/>
                </a:solidFill>
                <a:latin typeface="American Typewriter"/>
                <a:ea typeface="Arial Unicode MS" charset="0"/>
                <a:cs typeface="American Typewriter"/>
              </a:rPr>
              <a:t>What do I get if I follow class rules?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35263" y="5492892"/>
            <a:ext cx="4719637" cy="276999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rgbClr val="FF0000"/>
                </a:solidFill>
                <a:latin typeface="American Typewriter"/>
                <a:ea typeface="Arial Unicode MS" charset="0"/>
                <a:cs typeface="American Typewriter"/>
              </a:rPr>
              <a:t>What are the consequences if I don’t follow class rules?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35263" y="7173454"/>
            <a:ext cx="4719637" cy="276999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rgbClr val="FF0000"/>
                </a:solidFill>
                <a:latin typeface="American Typewriter"/>
                <a:ea typeface="Arial Unicode MS" charset="0"/>
                <a:cs typeface="American Typewriter"/>
              </a:rPr>
              <a:t>Where do I go to find agendas and assignments?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35263" y="8749692"/>
            <a:ext cx="4719637" cy="81560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American Typewriter"/>
                <a:ea typeface="Arial Unicode MS" charset="0"/>
                <a:cs typeface="American Typewriter"/>
              </a:rPr>
              <a:t>Where do I go for extra help?</a:t>
            </a:r>
            <a:r>
              <a:rPr lang="en-US" sz="1100" b="1" dirty="0" smtClean="0">
                <a:solidFill>
                  <a:srgbClr val="FF0000"/>
                </a:solidFill>
                <a:latin typeface="American Typewriter"/>
                <a:ea typeface="Arial Unicode MS" charset="0"/>
                <a:cs typeface="American Typewriter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I will be available after school for extra help. My schedule will be posted on the class calendar, weekly.  Please notify me during class that you will be staying after. </a:t>
            </a:r>
            <a:endParaRPr lang="en-US" sz="1000" b="1" dirty="0">
              <a:solidFill>
                <a:srgbClr val="FF0000"/>
              </a:solidFill>
              <a:latin typeface="American Typewriter"/>
              <a:ea typeface="Arial Unicode MS" charset="0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officeArt object"/>
          <p:cNvSpPr>
            <a:spLocks noChangeArrowheads="1"/>
          </p:cNvSpPr>
          <p:nvPr/>
        </p:nvSpPr>
        <p:spPr bwMode="auto">
          <a:xfrm>
            <a:off x="333375" y="657225"/>
            <a:ext cx="2236788" cy="8874125"/>
          </a:xfrm>
          <a:prstGeom prst="rect">
            <a:avLst/>
          </a:prstGeom>
          <a:solidFill>
            <a:srgbClr val="EBEBEB"/>
          </a:solidFill>
          <a:ln w="12700">
            <a:noFill/>
            <a:miter lim="400000"/>
            <a:headEnd/>
            <a:tailEnd/>
          </a:ln>
        </p:spPr>
        <p:txBody>
          <a:bodyPr lIns="76200" tIns="76200" rIns="76200" bIns="76200">
            <a:prstTxWarp prst="textNoShape">
              <a:avLst/>
            </a:prstTxWarp>
          </a:bodyPr>
          <a:lstStyle/>
          <a:p>
            <a:pPr>
              <a:tabLst>
                <a:tab pos="173038" algn="l"/>
                <a:tab pos="254000" algn="l"/>
                <a:tab pos="381000" algn="l"/>
                <a:tab pos="508000" algn="l"/>
                <a:tab pos="635000" algn="l"/>
                <a:tab pos="762000" algn="l"/>
                <a:tab pos="889000" algn="l"/>
                <a:tab pos="1016000" algn="l"/>
                <a:tab pos="1143000" algn="l"/>
                <a:tab pos="1270000" algn="l"/>
                <a:tab pos="1397000" algn="l"/>
                <a:tab pos="1524000" algn="l"/>
                <a:tab pos="1651000" algn="l"/>
                <a:tab pos="1778000" algn="l"/>
                <a:tab pos="1905000" algn="l"/>
                <a:tab pos="2032000" algn="l"/>
                <a:tab pos="2159000" algn="l"/>
              </a:tabLst>
            </a:pPr>
            <a:r>
              <a:rPr lang="en-US" sz="600" dirty="0">
                <a:solidFill>
                  <a:srgbClr val="000000"/>
                </a:solidFill>
                <a:latin typeface="Avenir Next Regular" charset="0"/>
                <a:ea typeface="Arial Unicode MS" charset="0"/>
                <a:cs typeface="Arial Unicode MS" charset="0"/>
              </a:rPr>
              <a:t> </a:t>
            </a:r>
            <a:endParaRPr lang="en-US" sz="1000" dirty="0">
              <a:solidFill>
                <a:srgbClr val="000000"/>
              </a:solidFill>
              <a:latin typeface="Avenir Next Regular" charset="0"/>
              <a:ea typeface="Arial Unicode MS" charset="0"/>
              <a:cs typeface="Arial Unicode MS" charset="0"/>
            </a:endParaRPr>
          </a:p>
          <a:p>
            <a:pPr>
              <a:spcAft>
                <a:spcPts val="1000"/>
              </a:spcAft>
              <a:tabLst>
                <a:tab pos="173038" algn="l"/>
                <a:tab pos="254000" algn="l"/>
                <a:tab pos="381000" algn="l"/>
                <a:tab pos="508000" algn="l"/>
                <a:tab pos="635000" algn="l"/>
                <a:tab pos="762000" algn="l"/>
                <a:tab pos="889000" algn="l"/>
                <a:tab pos="1016000" algn="l"/>
                <a:tab pos="1143000" algn="l"/>
                <a:tab pos="1270000" algn="l"/>
                <a:tab pos="1397000" algn="l"/>
                <a:tab pos="1524000" algn="l"/>
                <a:tab pos="1651000" algn="l"/>
                <a:tab pos="1778000" algn="l"/>
                <a:tab pos="1905000" algn="l"/>
                <a:tab pos="2032000" algn="l"/>
                <a:tab pos="2159000" algn="l"/>
              </a:tabLst>
            </a:pPr>
            <a:r>
              <a:rPr lang="en-US" sz="400" dirty="0">
                <a:solidFill>
                  <a:srgbClr val="000000"/>
                </a:solidFill>
                <a:latin typeface="Avenir Next Regular" charset="0"/>
                <a:ea typeface="Arial Unicode MS" charset="0"/>
                <a:cs typeface="Arial Unicode MS" charset="0"/>
              </a:rPr>
              <a:t> </a:t>
            </a:r>
          </a:p>
          <a:p>
            <a:pPr>
              <a:spcAft>
                <a:spcPts val="1000"/>
              </a:spcAft>
              <a:tabLst>
                <a:tab pos="173038" algn="l"/>
                <a:tab pos="254000" algn="l"/>
                <a:tab pos="381000" algn="l"/>
                <a:tab pos="508000" algn="l"/>
                <a:tab pos="635000" algn="l"/>
                <a:tab pos="762000" algn="l"/>
                <a:tab pos="889000" algn="l"/>
                <a:tab pos="1016000" algn="l"/>
                <a:tab pos="1143000" algn="l"/>
                <a:tab pos="1270000" algn="l"/>
                <a:tab pos="1397000" algn="l"/>
                <a:tab pos="1524000" algn="l"/>
                <a:tab pos="1651000" algn="l"/>
                <a:tab pos="1778000" algn="l"/>
                <a:tab pos="1905000" algn="l"/>
                <a:tab pos="2032000" algn="l"/>
                <a:tab pos="2159000" algn="l"/>
              </a:tabLst>
            </a:pPr>
            <a:endParaRPr lang="en-US" sz="300" dirty="0">
              <a:solidFill>
                <a:srgbClr val="000000"/>
              </a:solidFill>
              <a:latin typeface="Avenir Next Regular" charset="0"/>
              <a:ea typeface="Arial Unicode MS" charset="0"/>
              <a:cs typeface="Arial Unicode MS" charset="0"/>
            </a:endParaRPr>
          </a:p>
          <a:p>
            <a:pPr>
              <a:tabLst>
                <a:tab pos="173038" algn="l"/>
                <a:tab pos="254000" algn="l"/>
                <a:tab pos="381000" algn="l"/>
                <a:tab pos="508000" algn="l"/>
                <a:tab pos="635000" algn="l"/>
                <a:tab pos="762000" algn="l"/>
                <a:tab pos="889000" algn="l"/>
                <a:tab pos="1016000" algn="l"/>
                <a:tab pos="1143000" algn="l"/>
                <a:tab pos="1270000" algn="l"/>
                <a:tab pos="1397000" algn="l"/>
                <a:tab pos="1524000" algn="l"/>
                <a:tab pos="1651000" algn="l"/>
                <a:tab pos="1778000" algn="l"/>
                <a:tab pos="1905000" algn="l"/>
                <a:tab pos="2032000" algn="l"/>
                <a:tab pos="2159000" algn="l"/>
              </a:tabLst>
            </a:pPr>
            <a:r>
              <a:rPr lang="en-US" sz="1000" dirty="0">
                <a:solidFill>
                  <a:srgbClr val="000000"/>
                </a:solidFill>
                <a:latin typeface="Avenir Next Regular" charset="0"/>
                <a:ea typeface="Arial Unicode MS" charset="0"/>
                <a:cs typeface="Arial Unicode MS" charset="0"/>
              </a:rPr>
              <a:t> </a:t>
            </a:r>
          </a:p>
          <a:p>
            <a:pPr>
              <a:tabLst>
                <a:tab pos="173038" algn="l"/>
                <a:tab pos="254000" algn="l"/>
                <a:tab pos="381000" algn="l"/>
                <a:tab pos="508000" algn="l"/>
                <a:tab pos="635000" algn="l"/>
                <a:tab pos="762000" algn="l"/>
                <a:tab pos="889000" algn="l"/>
                <a:tab pos="1016000" algn="l"/>
                <a:tab pos="1143000" algn="l"/>
                <a:tab pos="1270000" algn="l"/>
                <a:tab pos="1397000" algn="l"/>
                <a:tab pos="1524000" algn="l"/>
                <a:tab pos="1651000" algn="l"/>
                <a:tab pos="1778000" algn="l"/>
                <a:tab pos="1905000" algn="l"/>
                <a:tab pos="2032000" algn="l"/>
                <a:tab pos="2159000" algn="l"/>
              </a:tabLst>
            </a:pPr>
            <a:r>
              <a:rPr lang="en-US" sz="1000" dirty="0">
                <a:solidFill>
                  <a:srgbClr val="000000"/>
                </a:solidFill>
                <a:latin typeface="Avenir Next Regular" charset="0"/>
                <a:ea typeface="Arial Unicode MS" charset="0"/>
                <a:cs typeface="Arial Unicode MS" charset="0"/>
              </a:rPr>
              <a:t> </a:t>
            </a:r>
          </a:p>
          <a:p>
            <a:pPr>
              <a:tabLst>
                <a:tab pos="173038" algn="l"/>
                <a:tab pos="254000" algn="l"/>
                <a:tab pos="381000" algn="l"/>
                <a:tab pos="508000" algn="l"/>
                <a:tab pos="635000" algn="l"/>
                <a:tab pos="762000" algn="l"/>
                <a:tab pos="889000" algn="l"/>
                <a:tab pos="1016000" algn="l"/>
                <a:tab pos="1143000" algn="l"/>
                <a:tab pos="1270000" algn="l"/>
                <a:tab pos="1397000" algn="l"/>
                <a:tab pos="1524000" algn="l"/>
                <a:tab pos="1651000" algn="l"/>
                <a:tab pos="1778000" algn="l"/>
                <a:tab pos="1905000" algn="l"/>
                <a:tab pos="2032000" algn="l"/>
                <a:tab pos="2159000" algn="l"/>
              </a:tabLst>
            </a:pPr>
            <a:r>
              <a:rPr lang="en-US" sz="1000" dirty="0">
                <a:solidFill>
                  <a:srgbClr val="000000"/>
                </a:solidFill>
                <a:latin typeface="Avenir Next Regular" charset="0"/>
                <a:ea typeface="Arial Unicode MS" charset="0"/>
                <a:cs typeface="Arial Unicode MS" charset="0"/>
              </a:rPr>
              <a:t> </a:t>
            </a:r>
          </a:p>
          <a:p>
            <a:pPr>
              <a:tabLst>
                <a:tab pos="173038" algn="l"/>
                <a:tab pos="254000" algn="l"/>
                <a:tab pos="381000" algn="l"/>
                <a:tab pos="508000" algn="l"/>
                <a:tab pos="635000" algn="l"/>
                <a:tab pos="762000" algn="l"/>
                <a:tab pos="889000" algn="l"/>
                <a:tab pos="1016000" algn="l"/>
                <a:tab pos="1143000" algn="l"/>
                <a:tab pos="1270000" algn="l"/>
                <a:tab pos="1397000" algn="l"/>
                <a:tab pos="1524000" algn="l"/>
                <a:tab pos="1651000" algn="l"/>
                <a:tab pos="1778000" algn="l"/>
                <a:tab pos="1905000" algn="l"/>
                <a:tab pos="2032000" algn="l"/>
                <a:tab pos="2159000" algn="l"/>
              </a:tabLst>
            </a:pPr>
            <a:endParaRPr lang="en-US" sz="1000" dirty="0">
              <a:solidFill>
                <a:srgbClr val="000000"/>
              </a:solidFill>
              <a:latin typeface="Avenir Next Regular" charset="0"/>
              <a:ea typeface="Arial Unicode MS" charset="0"/>
              <a:cs typeface="Arial Unicode MS" charset="0"/>
            </a:endParaRPr>
          </a:p>
          <a:p>
            <a:pPr>
              <a:tabLst>
                <a:tab pos="173038" algn="l"/>
                <a:tab pos="254000" algn="l"/>
                <a:tab pos="381000" algn="l"/>
                <a:tab pos="508000" algn="l"/>
                <a:tab pos="635000" algn="l"/>
                <a:tab pos="762000" algn="l"/>
                <a:tab pos="889000" algn="l"/>
                <a:tab pos="1016000" algn="l"/>
                <a:tab pos="1143000" algn="l"/>
                <a:tab pos="1270000" algn="l"/>
                <a:tab pos="1397000" algn="l"/>
                <a:tab pos="1524000" algn="l"/>
                <a:tab pos="1651000" algn="l"/>
                <a:tab pos="1778000" algn="l"/>
                <a:tab pos="1905000" algn="l"/>
                <a:tab pos="2032000" algn="l"/>
                <a:tab pos="2159000" algn="l"/>
              </a:tabLst>
            </a:pPr>
            <a:endParaRPr lang="en-US" sz="1000" dirty="0">
              <a:solidFill>
                <a:srgbClr val="000000"/>
              </a:solidFill>
              <a:latin typeface="Avenir Next Regular" charset="0"/>
              <a:ea typeface="Arial Unicode MS" charset="0"/>
              <a:cs typeface="Arial Unicode MS" charset="0"/>
            </a:endParaRPr>
          </a:p>
          <a:p>
            <a:pPr>
              <a:tabLst>
                <a:tab pos="173038" algn="l"/>
                <a:tab pos="254000" algn="l"/>
                <a:tab pos="381000" algn="l"/>
                <a:tab pos="508000" algn="l"/>
                <a:tab pos="635000" algn="l"/>
                <a:tab pos="762000" algn="l"/>
                <a:tab pos="889000" algn="l"/>
                <a:tab pos="1016000" algn="l"/>
                <a:tab pos="1143000" algn="l"/>
                <a:tab pos="1270000" algn="l"/>
                <a:tab pos="1397000" algn="l"/>
                <a:tab pos="1524000" algn="l"/>
                <a:tab pos="1651000" algn="l"/>
                <a:tab pos="1778000" algn="l"/>
                <a:tab pos="1905000" algn="l"/>
                <a:tab pos="2032000" algn="l"/>
                <a:tab pos="2159000" algn="l"/>
              </a:tabLst>
            </a:pPr>
            <a:endParaRPr lang="en-US" sz="1000" dirty="0">
              <a:solidFill>
                <a:srgbClr val="000000"/>
              </a:solidFill>
              <a:latin typeface="Avenir Next Regular" charset="0"/>
              <a:ea typeface="Arial Unicode MS" charset="0"/>
              <a:cs typeface="Arial Unicode MS" charset="0"/>
            </a:endParaRPr>
          </a:p>
          <a:p>
            <a:pPr>
              <a:tabLst>
                <a:tab pos="173038" algn="l"/>
                <a:tab pos="254000" algn="l"/>
                <a:tab pos="381000" algn="l"/>
                <a:tab pos="508000" algn="l"/>
                <a:tab pos="635000" algn="l"/>
                <a:tab pos="762000" algn="l"/>
                <a:tab pos="889000" algn="l"/>
                <a:tab pos="1016000" algn="l"/>
                <a:tab pos="1143000" algn="l"/>
                <a:tab pos="1270000" algn="l"/>
                <a:tab pos="1397000" algn="l"/>
                <a:tab pos="1524000" algn="l"/>
                <a:tab pos="1651000" algn="l"/>
                <a:tab pos="1778000" algn="l"/>
                <a:tab pos="1905000" algn="l"/>
                <a:tab pos="2032000" algn="l"/>
                <a:tab pos="2159000" algn="l"/>
              </a:tabLst>
            </a:pPr>
            <a:endParaRPr lang="en-US" sz="1000" dirty="0">
              <a:solidFill>
                <a:srgbClr val="000000"/>
              </a:solidFill>
              <a:latin typeface="Avenir Next Regular" charset="0"/>
              <a:ea typeface="Arial Unicode MS" charset="0"/>
              <a:cs typeface="Arial Unicode MS" charset="0"/>
            </a:endParaRPr>
          </a:p>
          <a:p>
            <a:pPr>
              <a:tabLst>
                <a:tab pos="173038" algn="l"/>
                <a:tab pos="254000" algn="l"/>
                <a:tab pos="381000" algn="l"/>
                <a:tab pos="508000" algn="l"/>
                <a:tab pos="635000" algn="l"/>
                <a:tab pos="762000" algn="l"/>
                <a:tab pos="889000" algn="l"/>
                <a:tab pos="1016000" algn="l"/>
                <a:tab pos="1143000" algn="l"/>
                <a:tab pos="1270000" algn="l"/>
                <a:tab pos="1397000" algn="l"/>
                <a:tab pos="1524000" algn="l"/>
                <a:tab pos="1651000" algn="l"/>
                <a:tab pos="1778000" algn="l"/>
                <a:tab pos="1905000" algn="l"/>
                <a:tab pos="2032000" algn="l"/>
                <a:tab pos="2159000" algn="l"/>
              </a:tabLst>
            </a:pPr>
            <a:endParaRPr lang="en-US" sz="1000" dirty="0">
              <a:solidFill>
                <a:srgbClr val="000000"/>
              </a:solidFill>
              <a:latin typeface="Avenir Next Regular" charset="0"/>
              <a:ea typeface="Arial Unicode MS" charset="0"/>
              <a:cs typeface="Arial Unicode MS" charset="0"/>
            </a:endParaRPr>
          </a:p>
          <a:p>
            <a:pPr>
              <a:tabLst>
                <a:tab pos="173038" algn="l"/>
                <a:tab pos="254000" algn="l"/>
                <a:tab pos="381000" algn="l"/>
                <a:tab pos="508000" algn="l"/>
                <a:tab pos="635000" algn="l"/>
                <a:tab pos="762000" algn="l"/>
                <a:tab pos="889000" algn="l"/>
                <a:tab pos="1016000" algn="l"/>
                <a:tab pos="1143000" algn="l"/>
                <a:tab pos="1270000" algn="l"/>
                <a:tab pos="1397000" algn="l"/>
                <a:tab pos="1524000" algn="l"/>
                <a:tab pos="1651000" algn="l"/>
                <a:tab pos="1778000" algn="l"/>
                <a:tab pos="1905000" algn="l"/>
                <a:tab pos="2032000" algn="l"/>
                <a:tab pos="2159000" algn="l"/>
              </a:tabLst>
            </a:pPr>
            <a:endParaRPr lang="en-US" sz="1000" dirty="0">
              <a:solidFill>
                <a:srgbClr val="000000"/>
              </a:solidFill>
              <a:latin typeface="Avenir Next Regular" charset="0"/>
              <a:ea typeface="Arial Unicode MS" charset="0"/>
              <a:cs typeface="Arial Unicode MS" charset="0"/>
            </a:endParaRPr>
          </a:p>
          <a:p>
            <a:pPr>
              <a:tabLst>
                <a:tab pos="173038" algn="l"/>
                <a:tab pos="254000" algn="l"/>
                <a:tab pos="381000" algn="l"/>
                <a:tab pos="508000" algn="l"/>
                <a:tab pos="635000" algn="l"/>
                <a:tab pos="762000" algn="l"/>
                <a:tab pos="889000" algn="l"/>
                <a:tab pos="1016000" algn="l"/>
                <a:tab pos="1143000" algn="l"/>
                <a:tab pos="1270000" algn="l"/>
                <a:tab pos="1397000" algn="l"/>
                <a:tab pos="1524000" algn="l"/>
                <a:tab pos="1651000" algn="l"/>
                <a:tab pos="1778000" algn="l"/>
                <a:tab pos="1905000" algn="l"/>
                <a:tab pos="2032000" algn="l"/>
                <a:tab pos="2159000" algn="l"/>
              </a:tabLst>
            </a:pPr>
            <a:endParaRPr lang="en-US" sz="1000" dirty="0">
              <a:solidFill>
                <a:srgbClr val="000000"/>
              </a:solidFill>
              <a:latin typeface="Avenir Next Regular" charset="0"/>
              <a:ea typeface="Arial Unicode MS" charset="0"/>
              <a:cs typeface="Arial Unicode MS" charset="0"/>
            </a:endParaRPr>
          </a:p>
          <a:p>
            <a:pPr>
              <a:tabLst>
                <a:tab pos="173038" algn="l"/>
                <a:tab pos="254000" algn="l"/>
                <a:tab pos="381000" algn="l"/>
                <a:tab pos="508000" algn="l"/>
                <a:tab pos="635000" algn="l"/>
                <a:tab pos="762000" algn="l"/>
                <a:tab pos="889000" algn="l"/>
                <a:tab pos="1016000" algn="l"/>
                <a:tab pos="1143000" algn="l"/>
                <a:tab pos="1270000" algn="l"/>
                <a:tab pos="1397000" algn="l"/>
                <a:tab pos="1524000" algn="l"/>
                <a:tab pos="1651000" algn="l"/>
                <a:tab pos="1778000" algn="l"/>
                <a:tab pos="1905000" algn="l"/>
                <a:tab pos="2032000" algn="l"/>
                <a:tab pos="2159000" algn="l"/>
              </a:tabLst>
            </a:pPr>
            <a:endParaRPr lang="en-US" sz="1000" dirty="0">
              <a:solidFill>
                <a:srgbClr val="000000"/>
              </a:solidFill>
              <a:latin typeface="Avenir Next Regular" charset="0"/>
              <a:ea typeface="Arial Unicode MS" charset="0"/>
              <a:cs typeface="Arial Unicode MS" charset="0"/>
            </a:endParaRPr>
          </a:p>
          <a:p>
            <a:pPr>
              <a:tabLst>
                <a:tab pos="173038" algn="l"/>
                <a:tab pos="254000" algn="l"/>
                <a:tab pos="381000" algn="l"/>
                <a:tab pos="508000" algn="l"/>
                <a:tab pos="635000" algn="l"/>
                <a:tab pos="762000" algn="l"/>
                <a:tab pos="889000" algn="l"/>
                <a:tab pos="1016000" algn="l"/>
                <a:tab pos="1143000" algn="l"/>
                <a:tab pos="1270000" algn="l"/>
                <a:tab pos="1397000" algn="l"/>
                <a:tab pos="1524000" algn="l"/>
                <a:tab pos="1651000" algn="l"/>
                <a:tab pos="1778000" algn="l"/>
                <a:tab pos="1905000" algn="l"/>
                <a:tab pos="2032000" algn="l"/>
                <a:tab pos="2159000" algn="l"/>
              </a:tabLst>
            </a:pPr>
            <a:endParaRPr lang="en-US" sz="1000" dirty="0">
              <a:solidFill>
                <a:srgbClr val="000000"/>
              </a:solidFill>
              <a:latin typeface="Avenir Next Regular" charset="0"/>
              <a:ea typeface="Arial Unicode MS" charset="0"/>
              <a:cs typeface="Arial Unicode MS" charset="0"/>
            </a:endParaRPr>
          </a:p>
          <a:p>
            <a:pPr>
              <a:tabLst>
                <a:tab pos="173038" algn="l"/>
                <a:tab pos="254000" algn="l"/>
                <a:tab pos="381000" algn="l"/>
                <a:tab pos="508000" algn="l"/>
                <a:tab pos="635000" algn="l"/>
                <a:tab pos="762000" algn="l"/>
                <a:tab pos="889000" algn="l"/>
                <a:tab pos="1016000" algn="l"/>
                <a:tab pos="1143000" algn="l"/>
                <a:tab pos="1270000" algn="l"/>
                <a:tab pos="1397000" algn="l"/>
                <a:tab pos="1524000" algn="l"/>
                <a:tab pos="1651000" algn="l"/>
                <a:tab pos="1778000" algn="l"/>
                <a:tab pos="1905000" algn="l"/>
                <a:tab pos="2032000" algn="l"/>
                <a:tab pos="2159000" algn="l"/>
              </a:tabLst>
            </a:pPr>
            <a:endParaRPr lang="en-US" sz="1000" dirty="0">
              <a:solidFill>
                <a:srgbClr val="000000"/>
              </a:solidFill>
              <a:latin typeface="Avenir Next Regular" charset="0"/>
              <a:ea typeface="Arial Unicode MS" charset="0"/>
              <a:cs typeface="Arial Unicode MS" charset="0"/>
            </a:endParaRPr>
          </a:p>
          <a:p>
            <a:pPr>
              <a:tabLst>
                <a:tab pos="173038" algn="l"/>
                <a:tab pos="254000" algn="l"/>
                <a:tab pos="381000" algn="l"/>
                <a:tab pos="508000" algn="l"/>
                <a:tab pos="635000" algn="l"/>
                <a:tab pos="762000" algn="l"/>
                <a:tab pos="889000" algn="l"/>
                <a:tab pos="1016000" algn="l"/>
                <a:tab pos="1143000" algn="l"/>
                <a:tab pos="1270000" algn="l"/>
                <a:tab pos="1397000" algn="l"/>
                <a:tab pos="1524000" algn="l"/>
                <a:tab pos="1651000" algn="l"/>
                <a:tab pos="1778000" algn="l"/>
                <a:tab pos="1905000" algn="l"/>
                <a:tab pos="2032000" algn="l"/>
                <a:tab pos="2159000" algn="l"/>
              </a:tabLst>
            </a:pPr>
            <a:endParaRPr lang="en-US" sz="1000" dirty="0">
              <a:solidFill>
                <a:srgbClr val="000000"/>
              </a:solidFill>
              <a:latin typeface="Avenir Next Regular" charset="0"/>
              <a:ea typeface="Arial Unicode MS" charset="0"/>
              <a:cs typeface="Arial Unicode MS" charset="0"/>
            </a:endParaRPr>
          </a:p>
          <a:p>
            <a:pPr>
              <a:spcAft>
                <a:spcPts val="600"/>
              </a:spcAft>
              <a:tabLst>
                <a:tab pos="173038" algn="l"/>
                <a:tab pos="254000" algn="l"/>
                <a:tab pos="381000" algn="l"/>
                <a:tab pos="508000" algn="l"/>
                <a:tab pos="635000" algn="l"/>
                <a:tab pos="762000" algn="l"/>
                <a:tab pos="889000" algn="l"/>
                <a:tab pos="1016000" algn="l"/>
                <a:tab pos="1143000" algn="l"/>
                <a:tab pos="1270000" algn="l"/>
                <a:tab pos="1397000" algn="l"/>
                <a:tab pos="1524000" algn="l"/>
                <a:tab pos="1651000" algn="l"/>
                <a:tab pos="1778000" algn="l"/>
                <a:tab pos="1905000" algn="l"/>
                <a:tab pos="2032000" algn="l"/>
                <a:tab pos="2159000" algn="l"/>
              </a:tabLst>
            </a:pPr>
            <a:endParaRPr lang="en-US" sz="1400" b="1" dirty="0">
              <a:solidFill>
                <a:srgbClr val="008E00"/>
              </a:solidFill>
              <a:latin typeface="My Underwood" charset="0"/>
              <a:ea typeface="Arial Unicode MS" charset="0"/>
              <a:cs typeface="Arial Unicode MS" charset="0"/>
            </a:endParaRPr>
          </a:p>
        </p:txBody>
      </p:sp>
      <p:cxnSp>
        <p:nvCxnSpPr>
          <p:cNvPr id="16386" name="officeArt object"/>
          <p:cNvCxnSpPr>
            <a:cxnSpLocks noChangeShapeType="1"/>
          </p:cNvCxnSpPr>
          <p:nvPr/>
        </p:nvCxnSpPr>
        <p:spPr bwMode="auto">
          <a:xfrm>
            <a:off x="333375" y="9531350"/>
            <a:ext cx="7134225" cy="0"/>
          </a:xfrm>
          <a:prstGeom prst="line">
            <a:avLst/>
          </a:prstGeom>
          <a:noFill/>
          <a:ln w="25400">
            <a:solidFill>
              <a:srgbClr val="7A7A7A"/>
            </a:solidFill>
            <a:miter lim="400000"/>
            <a:headEnd/>
            <a:tailEnd/>
          </a:ln>
        </p:spPr>
      </p:cxnSp>
      <p:cxnSp>
        <p:nvCxnSpPr>
          <p:cNvPr id="16387" name="officeArt object"/>
          <p:cNvCxnSpPr>
            <a:cxnSpLocks noChangeShapeType="1"/>
          </p:cNvCxnSpPr>
          <p:nvPr/>
        </p:nvCxnSpPr>
        <p:spPr bwMode="auto">
          <a:xfrm>
            <a:off x="333375" y="515938"/>
            <a:ext cx="7134225" cy="0"/>
          </a:xfrm>
          <a:prstGeom prst="line">
            <a:avLst/>
          </a:prstGeom>
          <a:noFill/>
          <a:ln w="25400">
            <a:solidFill>
              <a:srgbClr val="7A7A7A"/>
            </a:solidFill>
            <a:miter lim="400000"/>
            <a:headEnd/>
            <a:tailEnd/>
          </a:ln>
        </p:spPr>
      </p:cxnSp>
      <p:sp>
        <p:nvSpPr>
          <p:cNvPr id="16388" name="TextBox 26"/>
          <p:cNvSpPr txBox="1">
            <a:spLocks noChangeArrowheads="1"/>
          </p:cNvSpPr>
          <p:nvPr/>
        </p:nvSpPr>
        <p:spPr bwMode="auto">
          <a:xfrm>
            <a:off x="2833688" y="2480729"/>
            <a:ext cx="47196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Parents </a:t>
            </a:r>
            <a:r>
              <a:rPr lang="en-US" sz="1000" dirty="0">
                <a:latin typeface="American Typewriter"/>
                <a:ea typeface="Simplicity" charset="0"/>
                <a:cs typeface="American Typewriter"/>
              </a:rPr>
              <a:t>and students are</a:t>
            </a: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 strongly </a:t>
            </a:r>
            <a:r>
              <a:rPr lang="en-US" sz="1000" dirty="0">
                <a:latin typeface="American Typewriter"/>
                <a:ea typeface="Simplicity" charset="0"/>
                <a:cs typeface="American Typewriter"/>
              </a:rPr>
              <a:t>encouraged to check the</a:t>
            </a: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 </a:t>
            </a:r>
            <a:r>
              <a:rPr lang="en-US" sz="1000" b="1" u="sng" dirty="0" smtClean="0">
                <a:latin typeface="American Typewriter"/>
                <a:ea typeface="Simplicity" charset="0"/>
                <a:cs typeface="American Typewriter"/>
              </a:rPr>
              <a:t>ASPEN Parent </a:t>
            </a:r>
            <a:r>
              <a:rPr lang="en-US" sz="1000" b="1" u="sng" dirty="0">
                <a:latin typeface="American Typewriter"/>
                <a:ea typeface="Simplicity" charset="0"/>
                <a:cs typeface="American Typewriter"/>
              </a:rPr>
              <a:t>Portal </a:t>
            </a:r>
            <a:r>
              <a:rPr lang="en-US" sz="1000" dirty="0">
                <a:latin typeface="American Typewriter"/>
                <a:ea typeface="Simplicity" charset="0"/>
                <a:cs typeface="American Typewriter"/>
              </a:rPr>
              <a:t>on a weekly basis to view the most current grades for EVERY class</a:t>
            </a: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. </a:t>
            </a:r>
            <a:endParaRPr lang="en-US" sz="1000" dirty="0">
              <a:latin typeface="American Typewriter"/>
              <a:ea typeface="Simplicity" charset="0"/>
              <a:cs typeface="American Typewriter"/>
            </a:endParaRPr>
          </a:p>
        </p:txBody>
      </p:sp>
      <p:grpSp>
        <p:nvGrpSpPr>
          <p:cNvPr id="16389" name="officeArt object"/>
          <p:cNvGrpSpPr>
            <a:grpSpLocks/>
          </p:cNvGrpSpPr>
          <p:nvPr/>
        </p:nvGrpSpPr>
        <p:grpSpPr bwMode="auto">
          <a:xfrm>
            <a:off x="371475" y="2366963"/>
            <a:ext cx="2184400" cy="1490662"/>
            <a:chOff x="-63500" y="-83229"/>
            <a:chExt cx="2184400" cy="1417062"/>
          </a:xfrm>
        </p:grpSpPr>
        <p:pic>
          <p:nvPicPr>
            <p:cNvPr id="16436" name="Screen Shot 2014-07-19 at 1.12.12 PM.png"/>
            <p:cNvPicPr>
              <a:picLocks noChangeAspect="1" noChangeArrowheads="1"/>
            </p:cNvPicPr>
            <p:nvPr/>
          </p:nvPicPr>
          <p:blipFill>
            <a:blip r:embed="rId2"/>
            <a:srcRect l="243"/>
            <a:stretch>
              <a:fillRect/>
            </a:stretch>
          </p:blipFill>
          <p:spPr bwMode="auto">
            <a:xfrm>
              <a:off x="0" y="0"/>
              <a:ext cx="2047341" cy="1172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37" name="Picture 3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63500" y="-83229"/>
              <a:ext cx="2184400" cy="1417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415" name="officeArt object"/>
          <p:cNvGrpSpPr>
            <a:grpSpLocks/>
          </p:cNvGrpSpPr>
          <p:nvPr/>
        </p:nvGrpSpPr>
        <p:grpSpPr bwMode="auto">
          <a:xfrm>
            <a:off x="358775" y="5874295"/>
            <a:ext cx="2184400" cy="1393825"/>
            <a:chOff x="-63500" y="-38100"/>
            <a:chExt cx="2184400" cy="1394955"/>
          </a:xfrm>
        </p:grpSpPr>
        <p:pic>
          <p:nvPicPr>
            <p:cNvPr id="16434" name="Screen Shot 2014-07-19 at 1.32.58 PM.png"/>
            <p:cNvPicPr>
              <a:picLocks noChangeAspect="1" noChangeArrowheads="1"/>
            </p:cNvPicPr>
            <p:nvPr/>
          </p:nvPicPr>
          <p:blipFill>
            <a:blip r:embed="rId4"/>
            <a:srcRect t="5173" b="5173"/>
            <a:stretch>
              <a:fillRect/>
            </a:stretch>
          </p:blipFill>
          <p:spPr bwMode="auto">
            <a:xfrm>
              <a:off x="0" y="0"/>
              <a:ext cx="2057400" cy="1217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35" name="Picture 4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63500" y="-38100"/>
              <a:ext cx="2184400" cy="1394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568325" y="663575"/>
            <a:ext cx="1800225" cy="307975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rgbClr val="008000"/>
                </a:solidFill>
                <a:latin typeface="American Typewriter"/>
                <a:ea typeface="Arial Unicode MS" charset="0"/>
                <a:cs typeface="American Typewriter"/>
              </a:rPr>
              <a:t>Topics</a:t>
            </a:r>
            <a:endParaRPr lang="en-US" sz="1400" b="1" dirty="0">
              <a:solidFill>
                <a:srgbClr val="008000"/>
              </a:solidFill>
              <a:latin typeface="American Typewriter"/>
              <a:ea typeface="Arial Unicode MS" charset="0"/>
              <a:cs typeface="American Typewriter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8325" y="3851275"/>
            <a:ext cx="1800225" cy="276999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08000"/>
                </a:solidFill>
                <a:latin typeface="American Typewriter"/>
                <a:ea typeface="Arial Unicode MS" charset="0"/>
                <a:cs typeface="American Typewriter"/>
              </a:rPr>
              <a:t>Grade Breakdown</a:t>
            </a:r>
          </a:p>
        </p:txBody>
      </p:sp>
      <p:sp>
        <p:nvSpPr>
          <p:cNvPr id="16418" name="Rectangle 43"/>
          <p:cNvSpPr>
            <a:spLocks noChangeArrowheads="1"/>
          </p:cNvSpPr>
          <p:nvPr/>
        </p:nvSpPr>
        <p:spPr bwMode="auto">
          <a:xfrm>
            <a:off x="333375" y="4159250"/>
            <a:ext cx="2184400" cy="159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1800"/>
              </a:spcAft>
            </a:pPr>
            <a:r>
              <a:rPr lang="en-US" sz="1050" i="1" dirty="0" smtClean="0">
                <a:latin typeface="American Typewriter"/>
                <a:ea typeface="A little sunshine" charset="0"/>
                <a:cs typeface="American Typewriter"/>
              </a:rPr>
              <a:t>Common Assessments </a:t>
            </a:r>
            <a:r>
              <a:rPr lang="en-US" sz="1050" i="1" dirty="0">
                <a:latin typeface="American Typewriter"/>
                <a:ea typeface="A little sunshine" charset="0"/>
                <a:cs typeface="American Typewriter"/>
              </a:rPr>
              <a:t>/</a:t>
            </a:r>
            <a:r>
              <a:rPr lang="en-US" sz="1050" i="1" dirty="0" smtClean="0">
                <a:latin typeface="American Typewriter"/>
                <a:ea typeface="A little sunshine" charset="0"/>
                <a:cs typeface="American Typewriter"/>
              </a:rPr>
              <a:t> Tests=			     </a:t>
            </a:r>
            <a:r>
              <a:rPr lang="en-US" sz="1050" i="1" dirty="0" smtClean="0">
                <a:latin typeface="American Typewriter"/>
                <a:ea typeface="A little sunshine" charset="0"/>
                <a:cs typeface="American Typewriter"/>
              </a:rPr>
              <a:t> 40</a:t>
            </a:r>
            <a:r>
              <a:rPr lang="en-US" sz="1050" i="1" dirty="0">
                <a:latin typeface="American Typewriter"/>
                <a:ea typeface="A little sunshine" charset="0"/>
                <a:cs typeface="American Typewriter"/>
              </a:rPr>
              <a:t>%</a:t>
            </a:r>
            <a:endParaRPr lang="en-US" sz="1050" i="1" dirty="0" smtClean="0">
              <a:latin typeface="American Typewriter"/>
              <a:ea typeface="A little sunshine" charset="0"/>
              <a:cs typeface="American Typewriter"/>
            </a:endParaRPr>
          </a:p>
          <a:p>
            <a:pPr>
              <a:spcAft>
                <a:spcPts val="1800"/>
              </a:spcAft>
            </a:pPr>
            <a:r>
              <a:rPr lang="en-US" sz="1050" i="1" dirty="0" smtClean="0">
                <a:latin typeface="American Typewriter"/>
                <a:ea typeface="A little sunshine" charset="0"/>
                <a:cs typeface="American Typewriter"/>
              </a:rPr>
              <a:t>Quizzes	</a:t>
            </a:r>
            <a:r>
              <a:rPr lang="en-US" sz="1050" i="1" dirty="0">
                <a:latin typeface="American Typewriter"/>
                <a:ea typeface="A little sunshine" charset="0"/>
                <a:cs typeface="American Typewriter"/>
              </a:rPr>
              <a:t>=</a:t>
            </a:r>
            <a:r>
              <a:rPr lang="en-US" sz="1050" i="1" dirty="0" smtClean="0">
                <a:latin typeface="American Typewriter"/>
                <a:ea typeface="A little sunshine" charset="0"/>
                <a:cs typeface="American Typewriter"/>
              </a:rPr>
              <a:t>		      25%</a:t>
            </a:r>
          </a:p>
          <a:p>
            <a:pPr>
              <a:spcAft>
                <a:spcPts val="1800"/>
              </a:spcAft>
            </a:pPr>
            <a:r>
              <a:rPr lang="en-US" sz="1050" i="1" dirty="0" smtClean="0">
                <a:latin typeface="American Typewriter"/>
                <a:ea typeface="A little sunshine" charset="0"/>
                <a:cs typeface="American Typewriter"/>
              </a:rPr>
              <a:t>Classwork =	     	      25%</a:t>
            </a:r>
            <a:endParaRPr lang="en-US" sz="1050" i="1" dirty="0" smtClean="0">
              <a:latin typeface="American Typewriter"/>
              <a:ea typeface="Arial Narrow" charset="0"/>
              <a:cs typeface="American Typewriter"/>
            </a:endParaRPr>
          </a:p>
          <a:p>
            <a:pPr>
              <a:spcAft>
                <a:spcPts val="1800"/>
              </a:spcAft>
            </a:pPr>
            <a:r>
              <a:rPr lang="en-US" sz="1050" i="1" dirty="0" smtClean="0">
                <a:latin typeface="American Typewriter"/>
                <a:ea typeface="A little sunshine" charset="0"/>
                <a:cs typeface="American Typewriter"/>
              </a:rPr>
              <a:t>Homework (Practice) =	      10%</a:t>
            </a:r>
            <a:endParaRPr lang="en-US" sz="1050" i="1" dirty="0">
              <a:latin typeface="American Typewriter"/>
              <a:ea typeface="A little sunshine" charset="0"/>
              <a:cs typeface="American Typewriter"/>
            </a:endParaRPr>
          </a:p>
        </p:txBody>
      </p:sp>
      <p:sp>
        <p:nvSpPr>
          <p:cNvPr id="16419" name="Rectangle 44"/>
          <p:cNvSpPr>
            <a:spLocks noChangeArrowheads="1"/>
          </p:cNvSpPr>
          <p:nvPr/>
        </p:nvSpPr>
        <p:spPr bwMode="auto">
          <a:xfrm>
            <a:off x="333375" y="7551465"/>
            <a:ext cx="2184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000" dirty="0" smtClean="0">
                <a:latin typeface="American Typewriter"/>
                <a:ea typeface="Arial Narrow" charset="0"/>
                <a:cs typeface="American Typewriter"/>
              </a:rPr>
              <a:t>One</a:t>
            </a:r>
            <a:r>
              <a:rPr lang="en-US" sz="1000" dirty="0" smtClean="0">
                <a:latin typeface="American Typewriter"/>
                <a:ea typeface="Arial Narrow" charset="0"/>
                <a:cs typeface="American Typewriter"/>
              </a:rPr>
              <a:t> notebook, </a:t>
            </a:r>
            <a:r>
              <a:rPr lang="en-US" sz="1000" dirty="0" smtClean="0">
                <a:latin typeface="American Typewriter"/>
                <a:ea typeface="Arial Narrow" charset="0"/>
                <a:cs typeface="American Typewriter"/>
              </a:rPr>
              <a:t>supplied by KMS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 dirty="0" smtClean="0">
                <a:latin typeface="American Typewriter"/>
                <a:ea typeface="Arial Narrow" charset="0"/>
                <a:cs typeface="American Typewriter"/>
              </a:rPr>
              <a:t>Silent Reading Book, “ORB”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 i="1" dirty="0" smtClean="0">
                <a:latin typeface="American Typewriter"/>
                <a:ea typeface="Arial Narrow" charset="0"/>
                <a:cs typeface="American Typewriter"/>
              </a:rPr>
              <a:t>Pencils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 i="1" dirty="0" smtClean="0">
                <a:latin typeface="American Typewriter"/>
                <a:ea typeface="Arial Narrow" charset="0"/>
                <a:cs typeface="American Typewriter"/>
              </a:rPr>
              <a:t>Pens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 i="1" dirty="0" smtClean="0">
                <a:latin typeface="American Typewriter"/>
                <a:ea typeface="Arial Narrow" charset="0"/>
                <a:cs typeface="American Typewriter"/>
              </a:rPr>
              <a:t>Highlighters </a:t>
            </a:r>
          </a:p>
          <a:p>
            <a:pPr marL="171450" indent="-171450"/>
            <a:endParaRPr lang="en-US" sz="1000" dirty="0" smtClean="0">
              <a:latin typeface="American Typewriter"/>
              <a:ea typeface="Arial Narrow" charset="0"/>
              <a:cs typeface="American Typewriter"/>
            </a:endParaRPr>
          </a:p>
          <a:p>
            <a:pPr marL="171450" indent="-171450"/>
            <a:r>
              <a:rPr lang="en-US" sz="1000" b="1" dirty="0" smtClean="0">
                <a:latin typeface="American Typewriter"/>
                <a:ea typeface="Arial Narrow" charset="0"/>
                <a:cs typeface="American Typewriter"/>
              </a:rPr>
              <a:t>If you forget your supplies, please ask for permission to return to your locker at the  </a:t>
            </a:r>
            <a:r>
              <a:rPr lang="en-US" sz="1000" b="1" u="sng" dirty="0" smtClean="0">
                <a:latin typeface="American Typewriter"/>
                <a:ea typeface="Arial Narrow" charset="0"/>
                <a:cs typeface="American Typewriter"/>
              </a:rPr>
              <a:t>beginning</a:t>
            </a:r>
            <a:r>
              <a:rPr lang="en-US" sz="1000" b="1" dirty="0" smtClean="0">
                <a:latin typeface="American Typewriter"/>
                <a:ea typeface="Arial Narrow" charset="0"/>
                <a:cs typeface="American Typewriter"/>
              </a:rPr>
              <a:t> of class. Do not wait until the middle of the period!!</a:t>
            </a:r>
          </a:p>
          <a:p>
            <a:pPr marL="171450" indent="-171450"/>
            <a:endParaRPr lang="en-US" sz="1000" dirty="0" smtClean="0">
              <a:latin typeface="American Typewriter"/>
              <a:ea typeface="Arial Narrow" charset="0"/>
              <a:cs typeface="American Typewriter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8800" y="7274466"/>
            <a:ext cx="1800225" cy="276999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 smtClean="0">
                <a:solidFill>
                  <a:srgbClr val="008000"/>
                </a:solidFill>
                <a:latin typeface="American Typewriter"/>
                <a:ea typeface="Arial Unicode MS" charset="0"/>
                <a:cs typeface="American Typewriter"/>
              </a:rPr>
              <a:t>Bring to Class: </a:t>
            </a:r>
            <a:endParaRPr lang="en-US" sz="1200" b="1" dirty="0">
              <a:solidFill>
                <a:srgbClr val="008000"/>
              </a:solidFill>
              <a:latin typeface="American Typewriter"/>
              <a:ea typeface="Arial Unicode MS" charset="0"/>
              <a:cs typeface="American Typewriter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47963" y="2177516"/>
            <a:ext cx="4719637" cy="276999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rgbClr val="FF0000"/>
                </a:solidFill>
                <a:latin typeface="American Typewriter"/>
                <a:ea typeface="Arial Unicode MS" charset="0"/>
                <a:cs typeface="American Typewriter"/>
              </a:rPr>
              <a:t>How will I check my grade in class?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756430" y="3034727"/>
            <a:ext cx="4633912" cy="276999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rgbClr val="FF0000"/>
                </a:solidFill>
                <a:latin typeface="American Typewriter"/>
                <a:ea typeface="Arial Unicode MS" charset="0"/>
                <a:cs typeface="American Typewriter"/>
              </a:rPr>
              <a:t>What do I do if I am absent?</a:t>
            </a:r>
          </a:p>
        </p:txBody>
      </p:sp>
      <p:sp>
        <p:nvSpPr>
          <p:cNvPr id="16423" name="TextBox 48"/>
          <p:cNvSpPr txBox="1">
            <a:spLocks noChangeArrowheads="1"/>
          </p:cNvSpPr>
          <p:nvPr/>
        </p:nvSpPr>
        <p:spPr bwMode="auto">
          <a:xfrm>
            <a:off x="2833688" y="3251200"/>
            <a:ext cx="47196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American Typewriter"/>
                <a:ea typeface="Simplicity" charset="0"/>
                <a:cs typeface="American Typewriter"/>
              </a:rPr>
              <a:t>Always check the class</a:t>
            </a: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 Edmodo site </a:t>
            </a:r>
            <a:r>
              <a:rPr lang="en-US" sz="1000" dirty="0">
                <a:latin typeface="American Typewriter"/>
                <a:ea typeface="Simplicity" charset="0"/>
                <a:cs typeface="American Typewriter"/>
              </a:rPr>
              <a:t>for agendas, handouts, and assignment due dates. A student has two extra days to turn in any work </a:t>
            </a:r>
            <a:r>
              <a:rPr lang="en-US" sz="1000" b="1" u="sng" dirty="0">
                <a:latin typeface="American Typewriter"/>
                <a:ea typeface="Simplicity" charset="0"/>
                <a:cs typeface="American Typewriter"/>
              </a:rPr>
              <a:t>assigned</a:t>
            </a:r>
            <a:r>
              <a:rPr lang="en-US" sz="1000" dirty="0">
                <a:latin typeface="American Typewriter"/>
                <a:ea typeface="Simplicity" charset="0"/>
                <a:cs typeface="American Typewriter"/>
              </a:rPr>
              <a:t> on a day a student was absent. If a quiz was administered on a day a student was absent, the quiz must be made up on the </a:t>
            </a:r>
            <a:r>
              <a:rPr lang="en-US" sz="1000" b="1" u="sng" dirty="0">
                <a:latin typeface="American Typewriter"/>
                <a:ea typeface="Simplicity" charset="0"/>
                <a:cs typeface="American Typewriter"/>
              </a:rPr>
              <a:t>first</a:t>
            </a:r>
            <a:r>
              <a:rPr lang="en-US" sz="1000" dirty="0">
                <a:latin typeface="American Typewriter"/>
                <a:ea typeface="Simplicity" charset="0"/>
                <a:cs typeface="American Typewriter"/>
              </a:rPr>
              <a:t> day the student </a:t>
            </a: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returns. If </a:t>
            </a:r>
            <a:r>
              <a:rPr lang="en-US" sz="1000" dirty="0">
                <a:latin typeface="American Typewriter"/>
                <a:ea typeface="Simplicity" charset="0"/>
                <a:cs typeface="American Typewriter"/>
              </a:rPr>
              <a:t>previously assigned work was due on the day of the absence, the work is due on the </a:t>
            </a:r>
            <a:r>
              <a:rPr lang="en-US" sz="1000" b="1" u="sng" dirty="0">
                <a:latin typeface="American Typewriter"/>
                <a:ea typeface="Simplicity" charset="0"/>
                <a:cs typeface="American Typewriter"/>
              </a:rPr>
              <a:t>first</a:t>
            </a:r>
            <a:r>
              <a:rPr lang="en-US" sz="1000" dirty="0">
                <a:latin typeface="American Typewriter"/>
                <a:ea typeface="Simplicity" charset="0"/>
                <a:cs typeface="American Typewriter"/>
              </a:rPr>
              <a:t> day the student returns otherwise it is considered late and will only receive</a:t>
            </a: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 partial </a:t>
            </a:r>
            <a:r>
              <a:rPr lang="en-US" sz="1000" dirty="0">
                <a:latin typeface="American Typewriter"/>
                <a:ea typeface="Simplicity" charset="0"/>
                <a:cs typeface="American Typewriter"/>
              </a:rPr>
              <a:t>credit</a:t>
            </a: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. </a:t>
            </a:r>
            <a:endParaRPr lang="en-US" sz="1000" dirty="0">
              <a:latin typeface="American Typewriter"/>
              <a:ea typeface="Simplicity" charset="0"/>
              <a:cs typeface="American Typewriter"/>
            </a:endParaRPr>
          </a:p>
        </p:txBody>
      </p:sp>
      <p:sp>
        <p:nvSpPr>
          <p:cNvPr id="16425" name="TextBox 50"/>
          <p:cNvSpPr txBox="1">
            <a:spLocks noChangeArrowheads="1"/>
          </p:cNvSpPr>
          <p:nvPr/>
        </p:nvSpPr>
        <p:spPr bwMode="auto">
          <a:xfrm>
            <a:off x="2849567" y="4500602"/>
            <a:ext cx="47196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sz="1000" dirty="0" smtClean="0">
                <a:latin typeface="American Typewriter"/>
                <a:ea typeface="Simplicity" charset="0"/>
                <a:cs typeface="American Typewriter"/>
                <a:sym typeface="Wingdings"/>
              </a:rPr>
              <a:t> If a group member is absent, you are responsible for filling out a “While You Were Out” report. In this report, you will include the missed handouts and agenda, for your group member. </a:t>
            </a:r>
            <a:endParaRPr lang="en-US" sz="1000" dirty="0">
              <a:latin typeface="American Typewriter"/>
              <a:ea typeface="Simplicity" charset="0"/>
              <a:cs typeface="American Typewriter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33688" y="5164652"/>
            <a:ext cx="4633912" cy="461665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rgbClr val="FF0000"/>
                </a:solidFill>
                <a:latin typeface="American Typewriter"/>
                <a:ea typeface="Arial Unicode MS" charset="0"/>
                <a:cs typeface="American Typewriter"/>
              </a:rPr>
              <a:t>What types of</a:t>
            </a:r>
            <a:r>
              <a:rPr lang="en-US" sz="1200" b="1" dirty="0" smtClean="0">
                <a:solidFill>
                  <a:srgbClr val="FF0000"/>
                </a:solidFill>
                <a:latin typeface="American Typewriter"/>
                <a:ea typeface="Arial Unicode MS" charset="0"/>
                <a:cs typeface="American Typewriter"/>
              </a:rPr>
              <a:t> activities and assignments will </a:t>
            </a:r>
            <a:r>
              <a:rPr lang="en-US" sz="1200" b="1" dirty="0">
                <a:solidFill>
                  <a:srgbClr val="FF0000"/>
                </a:solidFill>
                <a:latin typeface="American Typewriter"/>
                <a:ea typeface="Arial Unicode MS" charset="0"/>
                <a:cs typeface="American Typewriter"/>
              </a:rPr>
              <a:t>I do this year?</a:t>
            </a:r>
          </a:p>
        </p:txBody>
      </p:sp>
      <p:sp>
        <p:nvSpPr>
          <p:cNvPr id="16427" name="TextBox 52"/>
          <p:cNvSpPr txBox="1">
            <a:spLocks noChangeArrowheads="1"/>
          </p:cNvSpPr>
          <p:nvPr/>
        </p:nvSpPr>
        <p:spPr bwMode="auto">
          <a:xfrm>
            <a:off x="2976560" y="5621688"/>
            <a:ext cx="471963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sz="1000" b="1" dirty="0" smtClean="0">
                <a:latin typeface="American Typewriter"/>
                <a:ea typeface="Simplicity" charset="0"/>
                <a:cs typeface="American Typewriter"/>
              </a:rPr>
              <a:t> </a:t>
            </a: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Daily Warm Ups &amp; Exit Tickets</a:t>
            </a:r>
          </a:p>
          <a:p>
            <a:pPr>
              <a:buFont typeface="Arial"/>
              <a:buChar char="•"/>
            </a:pP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 Station Tasks</a:t>
            </a:r>
          </a:p>
          <a:p>
            <a:pPr>
              <a:buFont typeface="Arial"/>
              <a:buChar char="•"/>
            </a:pP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 Partner Activities</a:t>
            </a:r>
          </a:p>
          <a:p>
            <a:pPr>
              <a:buFont typeface="Arial"/>
              <a:buChar char="•"/>
            </a:pP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 Individual Work</a:t>
            </a:r>
          </a:p>
          <a:p>
            <a:pPr>
              <a:buFont typeface="Arial"/>
              <a:buChar char="•"/>
            </a:pP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 Small Teams/Group Work</a:t>
            </a:r>
          </a:p>
          <a:p>
            <a:pPr>
              <a:buFont typeface="Arial"/>
              <a:buChar char="•"/>
            </a:pP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 Assessments, such as quizzes or tests</a:t>
            </a:r>
          </a:p>
          <a:p>
            <a:pPr>
              <a:buFont typeface="Arial"/>
              <a:buChar char="•"/>
            </a:pP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 Projects</a:t>
            </a:r>
          </a:p>
          <a:p>
            <a:pPr>
              <a:buFont typeface="Arial"/>
              <a:buChar char="•"/>
            </a:pP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 Technology-Based Activities </a:t>
            </a:r>
          </a:p>
          <a:p>
            <a:pPr>
              <a:buFont typeface="Arial"/>
              <a:buChar char="•"/>
            </a:pP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 Primary/Secondary Source Analysis</a:t>
            </a:r>
          </a:p>
          <a:p>
            <a:pPr>
              <a:buFont typeface="Arial"/>
              <a:buChar char="•"/>
            </a:pP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 Interpreting maps and other graphics </a:t>
            </a:r>
          </a:p>
        </p:txBody>
      </p:sp>
      <p:sp>
        <p:nvSpPr>
          <p:cNvPr id="16432" name="officeArt object"/>
          <p:cNvSpPr>
            <a:spLocks noChangeArrowheads="1"/>
          </p:cNvSpPr>
          <p:nvPr/>
        </p:nvSpPr>
        <p:spPr bwMode="auto">
          <a:xfrm>
            <a:off x="333375" y="9569450"/>
            <a:ext cx="7134225" cy="265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50800" tIns="50800" rIns="50800" bIns="50800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My Underwood" charset="0"/>
              <a:ea typeface="My Underwood" charset="0"/>
              <a:cs typeface="My Underwood" charset="0"/>
            </a:endParaRPr>
          </a:p>
        </p:txBody>
      </p:sp>
      <p:sp>
        <p:nvSpPr>
          <p:cNvPr id="16433" name="officeArt object"/>
          <p:cNvSpPr>
            <a:spLocks noChangeArrowheads="1"/>
          </p:cNvSpPr>
          <p:nvPr/>
        </p:nvSpPr>
        <p:spPr bwMode="auto">
          <a:xfrm>
            <a:off x="333375" y="179388"/>
            <a:ext cx="7134225" cy="2667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50800" tIns="50800" rIns="50800" bIns="50800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rgbClr val="3366FF"/>
              </a:solidFill>
              <a:latin typeface="My Underwood" charset="0"/>
              <a:ea typeface="My Underwood" charset="0"/>
              <a:cs typeface="My Underwood" charset="0"/>
            </a:endParaRPr>
          </a:p>
        </p:txBody>
      </p:sp>
      <p:sp>
        <p:nvSpPr>
          <p:cNvPr id="31" name="TextBox 32"/>
          <p:cNvSpPr txBox="1">
            <a:spLocks noChangeArrowheads="1"/>
          </p:cNvSpPr>
          <p:nvPr/>
        </p:nvSpPr>
        <p:spPr bwMode="auto">
          <a:xfrm>
            <a:off x="2901950" y="920750"/>
            <a:ext cx="46513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American Typewriter"/>
                <a:ea typeface="Simplicity" charset="0"/>
                <a:cs typeface="American Typewriter"/>
              </a:rPr>
              <a:t>Work not completed and turned in </a:t>
            </a:r>
            <a:r>
              <a:rPr lang="en-US" sz="1000" b="1" u="sng" dirty="0">
                <a:latin typeface="American Typewriter"/>
                <a:ea typeface="Simplicity" charset="0"/>
                <a:cs typeface="American Typewriter"/>
              </a:rPr>
              <a:t>by the assigned date </a:t>
            </a:r>
            <a:r>
              <a:rPr lang="en-US" sz="1000" dirty="0">
                <a:latin typeface="American Typewriter"/>
                <a:ea typeface="Simplicity" charset="0"/>
                <a:cs typeface="American Typewriter"/>
              </a:rPr>
              <a:t>is considered late. If a student is absent on the date work is due, the assignment is due the first day the student returns to school. </a:t>
            </a:r>
            <a:r>
              <a:rPr lang="en-US" sz="1000" b="1" u="sng" dirty="0">
                <a:latin typeface="American Typewriter"/>
                <a:ea typeface="Simplicity" charset="0"/>
                <a:cs typeface="American Typewriter"/>
              </a:rPr>
              <a:t>COMPLETED LATE WORK</a:t>
            </a:r>
            <a:r>
              <a:rPr lang="en-US" sz="1000" dirty="0">
                <a:latin typeface="American Typewriter"/>
                <a:ea typeface="Simplicity" charset="0"/>
                <a:cs typeface="American Typewriter"/>
              </a:rPr>
              <a:t> will only receive partial credit (70% of the assignment total).</a:t>
            </a: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 </a:t>
            </a:r>
            <a:r>
              <a:rPr lang="en-US" sz="1000" b="1" u="sng" dirty="0" smtClean="0">
                <a:latin typeface="American Typewriter"/>
                <a:ea typeface="Simplicity" charset="0"/>
                <a:cs typeface="American Typewriter"/>
              </a:rPr>
              <a:t>UNIFINISHED WORK </a:t>
            </a:r>
            <a:r>
              <a:rPr lang="en-US" sz="1000" dirty="0">
                <a:latin typeface="American Typewriter"/>
                <a:ea typeface="Simplicity" charset="0"/>
                <a:cs typeface="American Typewriter"/>
              </a:rPr>
              <a:t>will</a:t>
            </a: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 result in a grade of a zero. </a:t>
            </a:r>
          </a:p>
          <a:p>
            <a:pPr>
              <a:buFont typeface="Arial"/>
              <a:buChar char="•"/>
            </a:pP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 If you forgot an assignment, you must fill out a “Pink Slip” and return to teacher. </a:t>
            </a:r>
          </a:p>
          <a:p>
            <a:endParaRPr lang="en-US" sz="1000" dirty="0">
              <a:latin typeface="American Typewriter"/>
              <a:ea typeface="Simplicity" charset="0"/>
              <a:cs typeface="American Typewriter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47963" y="599444"/>
            <a:ext cx="4719637" cy="276999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rgbClr val="FF0000"/>
                </a:solidFill>
                <a:latin typeface="American Typewriter"/>
                <a:ea typeface="Arial Unicode MS" charset="0"/>
                <a:cs typeface="American Typewriter"/>
              </a:rPr>
              <a:t>What happens if I turn in an assignment late?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33688" y="7274466"/>
            <a:ext cx="4633912" cy="276999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American Typewriter"/>
                <a:ea typeface="Arial Unicode MS" charset="0"/>
                <a:cs typeface="American Typewriter"/>
              </a:rPr>
              <a:t>What types of skills will we be focusing on? </a:t>
            </a:r>
            <a:endParaRPr lang="en-US" sz="1200" b="1" dirty="0">
              <a:solidFill>
                <a:srgbClr val="FF0000"/>
              </a:solidFill>
              <a:latin typeface="American Typewriter"/>
              <a:ea typeface="Arial Unicode MS" charset="0"/>
              <a:cs typeface="American Typewriter"/>
            </a:endParaRPr>
          </a:p>
        </p:txBody>
      </p:sp>
      <p:sp>
        <p:nvSpPr>
          <p:cNvPr id="29" name="TextBox 52"/>
          <p:cNvSpPr txBox="1">
            <a:spLocks noChangeArrowheads="1"/>
          </p:cNvSpPr>
          <p:nvPr/>
        </p:nvSpPr>
        <p:spPr bwMode="auto">
          <a:xfrm>
            <a:off x="2986088" y="7636533"/>
            <a:ext cx="471963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sz="1000" b="1" dirty="0" smtClean="0">
                <a:latin typeface="American Typewriter"/>
                <a:ea typeface="Simplicity" charset="0"/>
                <a:cs typeface="American Typewriter"/>
              </a:rPr>
              <a:t> </a:t>
            </a: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Thinking sequentially</a:t>
            </a:r>
          </a:p>
          <a:p>
            <a:pPr>
              <a:buFont typeface="Arial"/>
              <a:buChar char="•"/>
            </a:pP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 Note-taking</a:t>
            </a:r>
          </a:p>
          <a:p>
            <a:pPr>
              <a:buFont typeface="Arial"/>
              <a:buChar char="•"/>
            </a:pP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 Identifying the author’s main idea</a:t>
            </a:r>
          </a:p>
          <a:p>
            <a:pPr>
              <a:buFont typeface="Arial"/>
              <a:buChar char="•"/>
            </a:pP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 Summarizing primary and secondary sources</a:t>
            </a:r>
          </a:p>
          <a:p>
            <a:pPr>
              <a:buFont typeface="Arial"/>
              <a:buChar char="•"/>
            </a:pP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 Creating a claim, and supporting the claim with evidence</a:t>
            </a:r>
          </a:p>
          <a:p>
            <a:pPr>
              <a:buFont typeface="Arial"/>
              <a:buChar char="•"/>
            </a:pP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 Planning and organizing constructed responses</a:t>
            </a:r>
          </a:p>
          <a:p>
            <a:pPr>
              <a:buFont typeface="Arial"/>
              <a:buChar char="•"/>
            </a:pPr>
            <a:r>
              <a:rPr lang="en-US" sz="1000" dirty="0" smtClean="0">
                <a:latin typeface="American Typewriter"/>
                <a:ea typeface="Simplicity" charset="0"/>
                <a:cs typeface="American Typewriter"/>
              </a:rPr>
              <a:t> Critical and analytical historic thinking </a:t>
            </a:r>
          </a:p>
        </p:txBody>
      </p:sp>
      <p:sp>
        <p:nvSpPr>
          <p:cNvPr id="32" name="Rectangle 43"/>
          <p:cNvSpPr>
            <a:spLocks noChangeArrowheads="1"/>
          </p:cNvSpPr>
          <p:nvPr/>
        </p:nvSpPr>
        <p:spPr bwMode="auto">
          <a:xfrm>
            <a:off x="371475" y="920750"/>
            <a:ext cx="2184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  <a:buFont typeface="Arial"/>
              <a:buChar char="•"/>
            </a:pPr>
            <a:r>
              <a:rPr lang="en-US" sz="1000" dirty="0" smtClean="0">
                <a:latin typeface="American Typewriter"/>
                <a:ea typeface="A little sunshine" charset="0"/>
                <a:cs typeface="American Typewriter"/>
              </a:rPr>
              <a:t> The Early Middle Ages</a:t>
            </a:r>
          </a:p>
          <a:p>
            <a:pPr>
              <a:spcAft>
                <a:spcPts val="0"/>
              </a:spcAft>
              <a:buFont typeface="Arial"/>
              <a:buChar char="•"/>
            </a:pPr>
            <a:r>
              <a:rPr lang="en-US" sz="1000" dirty="0" smtClean="0">
                <a:latin typeface="American Typewriter"/>
                <a:ea typeface="A little sunshine" charset="0"/>
                <a:cs typeface="American Typewriter"/>
              </a:rPr>
              <a:t> The Rise of Cities and Towns</a:t>
            </a:r>
          </a:p>
          <a:p>
            <a:pPr>
              <a:spcAft>
                <a:spcPts val="0"/>
              </a:spcAft>
              <a:buFont typeface="Arial"/>
              <a:buChar char="•"/>
            </a:pPr>
            <a:r>
              <a:rPr lang="en-US" sz="1000" dirty="0" smtClean="0">
                <a:latin typeface="American Typewriter"/>
                <a:ea typeface="A little sunshine" charset="0"/>
                <a:cs typeface="American Typewriter"/>
              </a:rPr>
              <a:t> The Role of Religions and   Catholic Church</a:t>
            </a:r>
          </a:p>
          <a:p>
            <a:pPr>
              <a:spcAft>
                <a:spcPts val="0"/>
              </a:spcAft>
              <a:buFont typeface="Arial"/>
              <a:buChar char="•"/>
            </a:pPr>
            <a:r>
              <a:rPr lang="en-US" sz="1000" dirty="0" smtClean="0">
                <a:latin typeface="American Typewriter"/>
                <a:ea typeface="A little sunshine" charset="0"/>
                <a:cs typeface="American Typewriter"/>
              </a:rPr>
              <a:t> The Rise of Monarchies</a:t>
            </a:r>
          </a:p>
          <a:p>
            <a:pPr>
              <a:spcAft>
                <a:spcPts val="0"/>
              </a:spcAft>
              <a:buFont typeface="Arial"/>
              <a:buChar char="•"/>
            </a:pPr>
            <a:r>
              <a:rPr lang="en-US" sz="1000" dirty="0" smtClean="0">
                <a:latin typeface="American Typewriter"/>
                <a:ea typeface="A little sunshine" charset="0"/>
                <a:cs typeface="American Typewriter"/>
              </a:rPr>
              <a:t> The Feudal Society</a:t>
            </a:r>
          </a:p>
          <a:p>
            <a:pPr>
              <a:spcAft>
                <a:spcPts val="0"/>
              </a:spcAft>
              <a:buFont typeface="Arial"/>
              <a:buChar char="•"/>
            </a:pPr>
            <a:r>
              <a:rPr lang="en-US" sz="1000" dirty="0" smtClean="0">
                <a:latin typeface="American Typewriter"/>
                <a:ea typeface="A little sunshine" charset="0"/>
                <a:cs typeface="American Typewriter"/>
              </a:rPr>
              <a:t> The Black Death</a:t>
            </a:r>
          </a:p>
          <a:p>
            <a:pPr>
              <a:spcAft>
                <a:spcPts val="0"/>
              </a:spcAft>
              <a:buFont typeface="Arial"/>
              <a:buChar char="•"/>
            </a:pPr>
            <a:r>
              <a:rPr lang="en-US" sz="1000" dirty="0" smtClean="0">
                <a:latin typeface="American Typewriter"/>
                <a:ea typeface="A little sunshine" charset="0"/>
                <a:cs typeface="American Typewriter"/>
              </a:rPr>
              <a:t> The Renaissance</a:t>
            </a:r>
          </a:p>
          <a:p>
            <a:pPr>
              <a:spcAft>
                <a:spcPts val="0"/>
              </a:spcAft>
              <a:buFont typeface="Arial"/>
              <a:buChar char="•"/>
            </a:pPr>
            <a:r>
              <a:rPr lang="en-US" sz="1000" dirty="0" smtClean="0">
                <a:latin typeface="American Typewriter"/>
                <a:ea typeface="A little sunshine" charset="0"/>
                <a:cs typeface="American Typewriter"/>
              </a:rPr>
              <a:t> The Reformation </a:t>
            </a:r>
            <a:endParaRPr lang="en-US" sz="1000" dirty="0">
              <a:latin typeface="American Typewriter"/>
              <a:ea typeface="A little sunshine" charset="0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09" name="officeArt object"/>
          <p:cNvCxnSpPr>
            <a:cxnSpLocks noChangeShapeType="1"/>
          </p:cNvCxnSpPr>
          <p:nvPr/>
        </p:nvCxnSpPr>
        <p:spPr bwMode="auto">
          <a:xfrm>
            <a:off x="333375" y="9531350"/>
            <a:ext cx="7134225" cy="0"/>
          </a:xfrm>
          <a:prstGeom prst="line">
            <a:avLst/>
          </a:prstGeom>
          <a:noFill/>
          <a:ln w="25400">
            <a:solidFill>
              <a:srgbClr val="7A7A7A"/>
            </a:solidFill>
            <a:miter lim="400000"/>
            <a:headEnd/>
            <a:tailEnd/>
          </a:ln>
        </p:spPr>
      </p:cxnSp>
      <p:cxnSp>
        <p:nvCxnSpPr>
          <p:cNvPr id="17410" name="officeArt object"/>
          <p:cNvCxnSpPr>
            <a:cxnSpLocks noChangeShapeType="1"/>
          </p:cNvCxnSpPr>
          <p:nvPr/>
        </p:nvCxnSpPr>
        <p:spPr bwMode="auto">
          <a:xfrm>
            <a:off x="333375" y="515938"/>
            <a:ext cx="7134225" cy="0"/>
          </a:xfrm>
          <a:prstGeom prst="line">
            <a:avLst/>
          </a:prstGeom>
          <a:noFill/>
          <a:ln w="25400">
            <a:solidFill>
              <a:srgbClr val="7A7A7A"/>
            </a:solidFill>
            <a:miter lim="400000"/>
            <a:headEnd/>
            <a:tailEnd/>
          </a:ln>
        </p:spPr>
      </p:cxnSp>
      <p:sp>
        <p:nvSpPr>
          <p:cNvPr id="31" name="officeArt object"/>
          <p:cNvSpPr/>
          <p:nvPr/>
        </p:nvSpPr>
        <p:spPr>
          <a:xfrm>
            <a:off x="677863" y="822325"/>
            <a:ext cx="6416675" cy="6270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lIns="50800" tIns="50800" rIns="50800" bIns="5080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Aft>
                <a:spcPts val="900"/>
              </a:spcAft>
            </a:pPr>
            <a:r>
              <a:rPr lang="en-US" sz="1800" dirty="0">
                <a:solidFill>
                  <a:srgbClr val="FF0000"/>
                </a:solidFill>
                <a:latin typeface="American Typewriter"/>
                <a:ea typeface="Arial Unicode MS" charset="0"/>
                <a:cs typeface="American Typewriter"/>
              </a:rPr>
              <a:t>Please</a:t>
            </a:r>
            <a:r>
              <a:rPr lang="en-US" sz="1800" dirty="0" smtClean="0">
                <a:solidFill>
                  <a:srgbClr val="FF0000"/>
                </a:solidFill>
                <a:latin typeface="American Typewriter"/>
                <a:ea typeface="Arial Unicode MS" charset="0"/>
                <a:cs typeface="American Typewriter"/>
              </a:rPr>
              <a:t> </a:t>
            </a:r>
            <a:r>
              <a:rPr lang="en-US" sz="1800" u="sng" dirty="0">
                <a:solidFill>
                  <a:srgbClr val="FF0000"/>
                </a:solidFill>
                <a:latin typeface="American Typewriter"/>
                <a:ea typeface="Arial Unicode MS" charset="0"/>
                <a:cs typeface="American Typewriter"/>
              </a:rPr>
              <a:t>r</a:t>
            </a:r>
            <a:r>
              <a:rPr lang="en-US" sz="1800" u="sng" dirty="0" smtClean="0">
                <a:solidFill>
                  <a:srgbClr val="FF0000"/>
                </a:solidFill>
                <a:latin typeface="American Typewriter"/>
                <a:ea typeface="Arial Unicode MS" charset="0"/>
                <a:cs typeface="American Typewriter"/>
              </a:rPr>
              <a:t>ead</a:t>
            </a:r>
            <a:r>
              <a:rPr lang="en-US" sz="1800" dirty="0" smtClean="0">
                <a:solidFill>
                  <a:srgbClr val="FF0000"/>
                </a:solidFill>
                <a:latin typeface="American Typewriter"/>
                <a:ea typeface="Arial Unicode MS" charset="0"/>
                <a:cs typeface="American Typewriter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merican Typewriter"/>
                <a:ea typeface="Arial Unicode MS" charset="0"/>
                <a:cs typeface="American Typewriter"/>
              </a:rPr>
              <a:t>the course information, </a:t>
            </a:r>
            <a:r>
              <a:rPr lang="en-US" sz="1800" u="sng" dirty="0">
                <a:solidFill>
                  <a:srgbClr val="FF0000"/>
                </a:solidFill>
                <a:latin typeface="American Typewriter"/>
                <a:ea typeface="Arial Unicode MS" charset="0"/>
                <a:cs typeface="American Typewriter"/>
              </a:rPr>
              <a:t>sign</a:t>
            </a:r>
            <a:r>
              <a:rPr lang="en-US" sz="1800" dirty="0">
                <a:solidFill>
                  <a:srgbClr val="FF0000"/>
                </a:solidFill>
                <a:latin typeface="American Typewriter"/>
                <a:ea typeface="Arial Unicode MS" charset="0"/>
                <a:cs typeface="American Typewriter"/>
              </a:rPr>
              <a:t>, and </a:t>
            </a:r>
            <a:r>
              <a:rPr lang="en-US" sz="1800" u="sng" dirty="0">
                <a:solidFill>
                  <a:srgbClr val="FF0000"/>
                </a:solidFill>
                <a:latin typeface="American Typewriter"/>
                <a:ea typeface="Arial Unicode MS" charset="0"/>
                <a:cs typeface="American Typewriter"/>
              </a:rPr>
              <a:t>return</a:t>
            </a:r>
            <a:r>
              <a:rPr lang="en-US" sz="1800" dirty="0">
                <a:solidFill>
                  <a:srgbClr val="FF0000"/>
                </a:solidFill>
                <a:latin typeface="American Typewriter"/>
                <a:ea typeface="Arial Unicode MS" charset="0"/>
                <a:cs typeface="American Typewriter"/>
              </a:rPr>
              <a:t> this sheet to </a:t>
            </a:r>
            <a:r>
              <a:rPr lang="en-US" sz="1800" dirty="0" smtClean="0">
                <a:solidFill>
                  <a:srgbClr val="FF0000"/>
                </a:solidFill>
                <a:latin typeface="American Typewriter"/>
                <a:ea typeface="Arial Unicode MS" charset="0"/>
                <a:cs typeface="American Typewriter"/>
              </a:rPr>
              <a:t>Ms Leach. </a:t>
            </a:r>
            <a:endParaRPr lang="en-US" sz="6800" dirty="0">
              <a:solidFill>
                <a:srgbClr val="FF0000"/>
              </a:solidFill>
              <a:latin typeface="American Typewriter"/>
              <a:ea typeface="Arial Unicode MS" charset="0"/>
              <a:cs typeface="American Typewriter"/>
            </a:endParaRPr>
          </a:p>
        </p:txBody>
      </p:sp>
      <p:sp>
        <p:nvSpPr>
          <p:cNvPr id="17412" name="TextBox 31"/>
          <p:cNvSpPr txBox="1">
            <a:spLocks noChangeArrowheads="1"/>
          </p:cNvSpPr>
          <p:nvPr/>
        </p:nvSpPr>
        <p:spPr bwMode="auto">
          <a:xfrm>
            <a:off x="333375" y="1482725"/>
            <a:ext cx="7134225" cy="637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latin typeface="American Typewriter"/>
                <a:ea typeface="My Underwood" charset="0"/>
                <a:cs typeface="American Typewriter"/>
              </a:rPr>
              <a:t>Students:</a:t>
            </a:r>
            <a:endParaRPr lang="en-US" sz="1200" dirty="0">
              <a:latin typeface="American Typewriter"/>
              <a:ea typeface="My Underwood" charset="0"/>
              <a:cs typeface="American Typewriter"/>
            </a:endParaRPr>
          </a:p>
          <a:p>
            <a:r>
              <a:rPr lang="en-US" sz="1200" dirty="0">
                <a:latin typeface="American Typewriter"/>
                <a:cs typeface="American Typewriter"/>
              </a:rPr>
              <a:t>Please sign below to signify that you have read the course </a:t>
            </a:r>
            <a:r>
              <a:rPr lang="en-US" sz="1200" dirty="0" smtClean="0">
                <a:latin typeface="American Typewriter"/>
                <a:cs typeface="American Typewriter"/>
              </a:rPr>
              <a:t>sheet </a:t>
            </a:r>
            <a:r>
              <a:rPr lang="en-US" sz="1200" dirty="0">
                <a:latin typeface="American Typewriter"/>
                <a:cs typeface="American Typewriter"/>
              </a:rPr>
              <a:t>for</a:t>
            </a:r>
            <a:r>
              <a:rPr lang="en-US" sz="1200" dirty="0" smtClean="0">
                <a:latin typeface="American Typewriter"/>
                <a:cs typeface="American Typewriter"/>
              </a:rPr>
              <a:t> Ms Leach’s class</a:t>
            </a:r>
            <a:r>
              <a:rPr lang="en-US" sz="1200" dirty="0">
                <a:latin typeface="American Typewriter"/>
                <a:cs typeface="American Typewriter"/>
              </a:rPr>
              <a:t>, will keep it in your</a:t>
            </a:r>
            <a:r>
              <a:rPr lang="en-US" sz="1200" dirty="0" smtClean="0">
                <a:latin typeface="American Typewriter"/>
                <a:cs typeface="American Typewriter"/>
              </a:rPr>
              <a:t> binder, and </a:t>
            </a:r>
            <a:r>
              <a:rPr lang="en-US" sz="1200" dirty="0">
                <a:latin typeface="American Typewriter"/>
                <a:cs typeface="American Typewriter"/>
              </a:rPr>
              <a:t>will be responsible for the information throughout the year, and </a:t>
            </a:r>
            <a:r>
              <a:rPr lang="en-US" sz="1200" b="1" dirty="0">
                <a:latin typeface="American Typewriter"/>
                <a:cs typeface="American Typewriter"/>
              </a:rPr>
              <a:t>will check</a:t>
            </a:r>
            <a:r>
              <a:rPr lang="en-US" sz="1200" b="1" dirty="0" smtClean="0">
                <a:latin typeface="American Typewriter"/>
                <a:cs typeface="American Typewriter"/>
              </a:rPr>
              <a:t> ASPEN Parent </a:t>
            </a:r>
            <a:r>
              <a:rPr lang="en-US" sz="1200" b="1" dirty="0">
                <a:latin typeface="American Typewriter"/>
                <a:cs typeface="American Typewriter"/>
              </a:rPr>
              <a:t>Portal</a:t>
            </a:r>
            <a:r>
              <a:rPr lang="en-US" sz="1200" b="1" dirty="0" smtClean="0">
                <a:latin typeface="American Typewriter"/>
                <a:cs typeface="American Typewriter"/>
              </a:rPr>
              <a:t> regularly at home or at school. </a:t>
            </a:r>
            <a:endParaRPr lang="en-US" sz="1200" dirty="0" smtClean="0">
              <a:latin typeface="American Typewriter"/>
              <a:cs typeface="American Typewriter"/>
            </a:endParaRPr>
          </a:p>
          <a:p>
            <a:r>
              <a:rPr lang="it-IT" sz="1200" dirty="0" err="1">
                <a:latin typeface="American Typewriter"/>
                <a:cs typeface="American Typewriter"/>
              </a:rPr>
              <a:t> </a:t>
            </a:r>
            <a:endParaRPr lang="en-US" sz="1200" dirty="0">
              <a:latin typeface="American Typewriter"/>
              <a:cs typeface="American Typewriter"/>
            </a:endParaRPr>
          </a:p>
          <a:p>
            <a:r>
              <a:rPr lang="it-IT" sz="1200" dirty="0" err="1">
                <a:latin typeface="American Typewriter"/>
                <a:cs typeface="American Typewriter"/>
              </a:rPr>
              <a:t> </a:t>
            </a:r>
            <a:endParaRPr lang="it-IT" sz="1200" dirty="0">
              <a:latin typeface="American Typewriter"/>
              <a:cs typeface="American Typewriter"/>
            </a:endParaRPr>
          </a:p>
          <a:p>
            <a:r>
              <a:rPr lang="it-IT" sz="1200" dirty="0" smtClean="0">
                <a:latin typeface="American Typewriter"/>
                <a:cs typeface="American Typewriter"/>
              </a:rPr>
              <a:t>_______________________________________ </a:t>
            </a:r>
            <a:r>
              <a:rPr lang="it-IT" sz="1200" dirty="0">
                <a:latin typeface="American Typewriter"/>
                <a:cs typeface="American Typewriter"/>
              </a:rPr>
              <a:t>	</a:t>
            </a:r>
            <a:r>
              <a:rPr lang="it-IT" sz="1200" dirty="0" smtClean="0">
                <a:latin typeface="American Typewriter"/>
                <a:cs typeface="American Typewriter"/>
              </a:rPr>
              <a:t>	_______________________________________ </a:t>
            </a:r>
            <a:endParaRPr lang="en-US" sz="1200" dirty="0" smtClean="0">
              <a:latin typeface="American Typewriter"/>
              <a:cs typeface="American Typewriter"/>
            </a:endParaRPr>
          </a:p>
          <a:p>
            <a:r>
              <a:rPr lang="it-IT" sz="1200" dirty="0" err="1">
                <a:latin typeface="American Typewriter"/>
                <a:cs typeface="American Typewriter"/>
              </a:rPr>
              <a:t>Student</a:t>
            </a:r>
            <a:r>
              <a:rPr lang="en-US" sz="1200" dirty="0">
                <a:latin typeface="American Typewriter"/>
                <a:cs typeface="American Typewriter"/>
              </a:rPr>
              <a:t> printed name </a:t>
            </a:r>
            <a:r>
              <a:rPr lang="it-IT" sz="1200" dirty="0">
                <a:latin typeface="American Typewriter"/>
                <a:cs typeface="American Typewriter"/>
              </a:rPr>
              <a:t>				</a:t>
            </a:r>
            <a:r>
              <a:rPr lang="it-IT" sz="1200" dirty="0" err="1">
                <a:latin typeface="American Typewriter"/>
                <a:cs typeface="American Typewriter"/>
              </a:rPr>
              <a:t>Student</a:t>
            </a:r>
            <a:r>
              <a:rPr lang="fr-FR" sz="1200" dirty="0">
                <a:latin typeface="American Typewriter"/>
                <a:cs typeface="American Typewriter"/>
              </a:rPr>
              <a:t> signature </a:t>
            </a:r>
            <a:endParaRPr lang="en-US" sz="1200" dirty="0">
              <a:latin typeface="American Typewriter"/>
              <a:cs typeface="American Typewriter"/>
            </a:endParaRPr>
          </a:p>
          <a:p>
            <a:r>
              <a:rPr lang="it-IT" sz="1200" dirty="0" err="1">
                <a:latin typeface="American Typewriter"/>
                <a:cs typeface="American Typewriter"/>
              </a:rPr>
              <a:t> </a:t>
            </a:r>
            <a:endParaRPr lang="en-US" sz="1200" dirty="0">
              <a:latin typeface="American Typewriter"/>
              <a:cs typeface="American Typewriter"/>
            </a:endParaRPr>
          </a:p>
          <a:p>
            <a:endParaRPr lang="en-US" sz="1200" dirty="0" smtClean="0">
              <a:latin typeface="American Typewriter"/>
              <a:cs typeface="American Typewriter"/>
            </a:endParaRPr>
          </a:p>
          <a:p>
            <a:endParaRPr lang="en-US" sz="1200" b="1" dirty="0" smtClean="0">
              <a:latin typeface="American Typewriter"/>
              <a:ea typeface="My Underwood" charset="0"/>
              <a:cs typeface="American Typewriter"/>
            </a:endParaRPr>
          </a:p>
          <a:p>
            <a:endParaRPr lang="en-US" sz="1200" b="1" dirty="0" smtClean="0">
              <a:latin typeface="American Typewriter"/>
              <a:ea typeface="My Underwood" charset="0"/>
              <a:cs typeface="American Typewriter"/>
            </a:endParaRPr>
          </a:p>
          <a:p>
            <a:endParaRPr lang="en-US" sz="1200" b="1" dirty="0" smtClean="0">
              <a:latin typeface="American Typewriter"/>
              <a:ea typeface="My Underwood" charset="0"/>
              <a:cs typeface="American Typewriter"/>
            </a:endParaRPr>
          </a:p>
          <a:p>
            <a:r>
              <a:rPr lang="en-US" sz="1200" b="1" dirty="0" smtClean="0">
                <a:latin typeface="American Typewriter"/>
                <a:ea typeface="My Underwood" charset="0"/>
                <a:cs typeface="American Typewriter"/>
              </a:rPr>
              <a:t>-----------------------------------------------------------------------------------------------------------------------------------------</a:t>
            </a:r>
          </a:p>
          <a:p>
            <a:endParaRPr lang="en-US" sz="1200" b="1" dirty="0" smtClean="0">
              <a:latin typeface="American Typewriter"/>
              <a:ea typeface="My Underwood" charset="0"/>
              <a:cs typeface="American Typewriter"/>
            </a:endParaRPr>
          </a:p>
          <a:p>
            <a:r>
              <a:rPr lang="en-US" sz="1200" b="1" dirty="0" smtClean="0">
                <a:latin typeface="American Typewriter"/>
                <a:ea typeface="My Underwood" charset="0"/>
                <a:cs typeface="American Typewriter"/>
              </a:rPr>
              <a:t>Parents/Guardians: </a:t>
            </a:r>
            <a:endParaRPr lang="en-US" sz="1200" dirty="0" smtClean="0">
              <a:latin typeface="American Typewriter"/>
              <a:cs typeface="American Typewriter"/>
            </a:endParaRPr>
          </a:p>
          <a:p>
            <a:r>
              <a:rPr lang="en-US" sz="1200" dirty="0">
                <a:latin typeface="American Typewriter"/>
                <a:cs typeface="American Typewriter"/>
              </a:rPr>
              <a:t>Please sign below to indicate that you have read the course sheet for</a:t>
            </a:r>
            <a:r>
              <a:rPr lang="en-US" sz="1200" dirty="0" smtClean="0">
                <a:latin typeface="American Typewriter"/>
                <a:cs typeface="American Typewriter"/>
              </a:rPr>
              <a:t> Ms Leach’s class </a:t>
            </a:r>
            <a:r>
              <a:rPr lang="en-US" sz="1200" dirty="0">
                <a:latin typeface="American Typewriter"/>
                <a:cs typeface="American Typewriter"/>
              </a:rPr>
              <a:t>and that you</a:t>
            </a:r>
            <a:r>
              <a:rPr lang="fr-FR" sz="1200" dirty="0">
                <a:latin typeface="American Typewriter"/>
                <a:cs typeface="American Typewriter"/>
              </a:rPr>
              <a:t> </a:t>
            </a:r>
            <a:r>
              <a:rPr lang="fr-FR" sz="1200" dirty="0" err="1">
                <a:latin typeface="American Typewriter"/>
                <a:cs typeface="American Typewriter"/>
              </a:rPr>
              <a:t>will</a:t>
            </a:r>
            <a:r>
              <a:rPr lang="en-US" sz="1200" dirty="0">
                <a:latin typeface="American Typewriter"/>
                <a:cs typeface="American Typewriter"/>
              </a:rPr>
              <a:t> help your student be accountable for the information. If you have questions about the </a:t>
            </a:r>
            <a:r>
              <a:rPr lang="en-US" sz="1200" dirty="0" smtClean="0">
                <a:latin typeface="American Typewriter"/>
                <a:cs typeface="American Typewriter"/>
              </a:rPr>
              <a:t>course </a:t>
            </a:r>
            <a:r>
              <a:rPr lang="en-US" sz="1200" dirty="0">
                <a:latin typeface="American Typewriter"/>
                <a:cs typeface="American Typewriter"/>
              </a:rPr>
              <a:t>or </a:t>
            </a:r>
            <a:r>
              <a:rPr lang="en-US" sz="1200" dirty="0" smtClean="0">
                <a:latin typeface="American Typewriter"/>
                <a:cs typeface="American Typewriter"/>
              </a:rPr>
              <a:t>your student</a:t>
            </a:r>
            <a:r>
              <a:rPr lang="fr-FR" sz="1200" dirty="0" smtClean="0">
                <a:latin typeface="American Typewriter"/>
                <a:cs typeface="American Typewriter"/>
              </a:rPr>
              <a:t>’</a:t>
            </a:r>
            <a:r>
              <a:rPr lang="en-US" altLang="ja-JP" sz="1200" dirty="0" err="1" smtClean="0">
                <a:latin typeface="American Typewriter"/>
                <a:cs typeface="American Typewriter"/>
              </a:rPr>
              <a:t>s</a:t>
            </a:r>
            <a:r>
              <a:rPr lang="en-US" altLang="ja-JP" sz="1200" dirty="0" smtClean="0">
                <a:latin typeface="American Typewriter"/>
                <a:cs typeface="American Typewriter"/>
              </a:rPr>
              <a:t> </a:t>
            </a:r>
            <a:r>
              <a:rPr lang="en-US" altLang="ja-JP" sz="1200" dirty="0">
                <a:latin typeface="American Typewriter"/>
                <a:cs typeface="American Typewriter"/>
              </a:rPr>
              <a:t>work, please do not hesitate to contact me; </a:t>
            </a:r>
            <a:r>
              <a:rPr lang="en-US" altLang="ja-JP" sz="1200" b="1" dirty="0">
                <a:latin typeface="American Typewriter"/>
                <a:cs typeface="American Typewriter"/>
              </a:rPr>
              <a:t>email is the best way to reach me quickly</a:t>
            </a:r>
            <a:r>
              <a:rPr lang="en-US" altLang="ja-JP" sz="1200" dirty="0">
                <a:latin typeface="American Typewriter"/>
                <a:cs typeface="American Typewriter"/>
              </a:rPr>
              <a:t>. See the front of</a:t>
            </a:r>
            <a:r>
              <a:rPr lang="en-US" altLang="ja-JP" sz="1200" dirty="0" smtClean="0">
                <a:latin typeface="American Typewriter"/>
                <a:cs typeface="American Typewriter"/>
              </a:rPr>
              <a:t> the syllabus for </a:t>
            </a:r>
            <a:r>
              <a:rPr lang="en-US" altLang="ja-JP" sz="1200" dirty="0">
                <a:latin typeface="American Typewriter"/>
                <a:cs typeface="American Typewriter"/>
              </a:rPr>
              <a:t>my email address.</a:t>
            </a:r>
            <a:r>
              <a:rPr lang="en-US" altLang="ja-JP" sz="1200" dirty="0" smtClean="0">
                <a:latin typeface="American Typewriter"/>
                <a:cs typeface="American Typewriter"/>
              </a:rPr>
              <a:t> </a:t>
            </a:r>
          </a:p>
          <a:p>
            <a:r>
              <a:rPr lang="it-IT" sz="1200" dirty="0" err="1">
                <a:latin typeface="American Typewriter"/>
                <a:cs typeface="American Typewriter"/>
              </a:rPr>
              <a:t> </a:t>
            </a:r>
            <a:endParaRPr lang="en-US" sz="1200" dirty="0">
              <a:latin typeface="American Typewriter"/>
              <a:cs typeface="American Typewriter"/>
            </a:endParaRPr>
          </a:p>
          <a:p>
            <a:r>
              <a:rPr lang="it-IT" sz="1200" dirty="0" err="1">
                <a:latin typeface="American Typewriter"/>
                <a:cs typeface="American Typewriter"/>
              </a:rPr>
              <a:t> </a:t>
            </a:r>
            <a:endParaRPr lang="it-IT" sz="1200" dirty="0" smtClean="0">
              <a:latin typeface="American Typewriter"/>
              <a:cs typeface="American Typewriter"/>
            </a:endParaRPr>
          </a:p>
          <a:p>
            <a:r>
              <a:rPr lang="it-IT" sz="1200" dirty="0" smtClean="0">
                <a:latin typeface="American Typewriter"/>
                <a:cs typeface="American Typewriter"/>
              </a:rPr>
              <a:t>_____________________________________ 		_____________________________________ </a:t>
            </a:r>
            <a:endParaRPr lang="en-US" sz="1200" dirty="0" smtClean="0">
              <a:latin typeface="American Typewriter"/>
              <a:cs typeface="American Typewriter"/>
            </a:endParaRPr>
          </a:p>
          <a:p>
            <a:r>
              <a:rPr lang="en-US" sz="1200" dirty="0">
                <a:latin typeface="American Typewriter"/>
                <a:cs typeface="American Typewriter"/>
              </a:rPr>
              <a:t>Parent/Guardian printed name </a:t>
            </a:r>
            <a:r>
              <a:rPr lang="it-IT" sz="1200" dirty="0">
                <a:latin typeface="American Typewriter"/>
                <a:cs typeface="American Typewriter"/>
              </a:rPr>
              <a:t>			</a:t>
            </a:r>
            <a:r>
              <a:rPr lang="en-US" sz="1200" dirty="0">
                <a:latin typeface="American Typewriter"/>
                <a:cs typeface="American Typewriter"/>
              </a:rPr>
              <a:t>Parent/Guardian signature </a:t>
            </a:r>
          </a:p>
          <a:p>
            <a:r>
              <a:rPr lang="it-IT" sz="1200" dirty="0" err="1">
                <a:latin typeface="American Typewriter"/>
                <a:cs typeface="American Typewriter"/>
              </a:rPr>
              <a:t> </a:t>
            </a:r>
            <a:endParaRPr lang="en-US" sz="1200" dirty="0">
              <a:latin typeface="American Typewriter"/>
              <a:cs typeface="American Typewriter"/>
            </a:endParaRPr>
          </a:p>
          <a:p>
            <a:r>
              <a:rPr lang="it-IT" sz="1200" dirty="0" err="1">
                <a:latin typeface="American Typewriter"/>
                <a:cs typeface="American Typewriter"/>
              </a:rPr>
              <a:t> </a:t>
            </a:r>
            <a:endParaRPr lang="en-US" sz="1200" dirty="0" smtClean="0">
              <a:latin typeface="American Typewriter"/>
              <a:cs typeface="American Typewriter"/>
            </a:endParaRPr>
          </a:p>
          <a:p>
            <a:r>
              <a:rPr lang="it-IT" sz="1200" dirty="0" smtClean="0">
                <a:latin typeface="American Typewriter"/>
                <a:cs typeface="American Typewriter"/>
              </a:rPr>
              <a:t>_____________________________________ 		_____________________________________ </a:t>
            </a:r>
            <a:endParaRPr lang="en-US" sz="1200" dirty="0" smtClean="0">
              <a:latin typeface="American Typewriter"/>
              <a:cs typeface="American Typewriter"/>
            </a:endParaRPr>
          </a:p>
          <a:p>
            <a:r>
              <a:rPr lang="en-US" sz="1200" dirty="0">
                <a:latin typeface="American Typewriter"/>
                <a:cs typeface="American Typewriter"/>
              </a:rPr>
              <a:t>Parent/Guardian </a:t>
            </a:r>
            <a:r>
              <a:rPr lang="en-US" sz="1200" b="1" dirty="0" err="1">
                <a:latin typeface="American Typewriter"/>
                <a:cs typeface="American Typewriter"/>
              </a:rPr>
              <a:t>e</a:t>
            </a:r>
            <a:r>
              <a:rPr lang="en-US" sz="1200" b="1" dirty="0">
                <a:latin typeface="American Typewriter"/>
                <a:cs typeface="American Typewriter"/>
              </a:rPr>
              <a:t>-</a:t>
            </a:r>
            <a:r>
              <a:rPr lang="it-IT" sz="1200" b="1" dirty="0">
                <a:latin typeface="American Typewriter"/>
                <a:cs typeface="American Typewriter"/>
              </a:rPr>
              <a:t>mail </a:t>
            </a:r>
            <a:r>
              <a:rPr lang="it-IT" sz="1200" dirty="0">
                <a:latin typeface="American Typewriter"/>
                <a:cs typeface="American Typewriter"/>
              </a:rPr>
              <a:t>	</a:t>
            </a:r>
            <a:r>
              <a:rPr lang="it-IT" sz="1200" dirty="0" smtClean="0">
                <a:latin typeface="American Typewriter"/>
                <a:cs typeface="American Typewriter"/>
              </a:rPr>
              <a:t>			</a:t>
            </a:r>
            <a:r>
              <a:rPr lang="it-IT" sz="1200" dirty="0" err="1">
                <a:latin typeface="American Typewriter"/>
                <a:cs typeface="American Typewriter"/>
              </a:rPr>
              <a:t>Parent</a:t>
            </a:r>
            <a:r>
              <a:rPr lang="it-IT" sz="1200" dirty="0">
                <a:latin typeface="American Typewriter"/>
                <a:cs typeface="American Typewriter"/>
              </a:rPr>
              <a:t>/</a:t>
            </a:r>
            <a:r>
              <a:rPr lang="it-IT" sz="1200" dirty="0" err="1">
                <a:latin typeface="American Typewriter"/>
                <a:cs typeface="American Typewriter"/>
              </a:rPr>
              <a:t>Guardian</a:t>
            </a:r>
            <a:r>
              <a:rPr lang="it-IT" sz="1200" dirty="0">
                <a:latin typeface="American Typewriter"/>
                <a:cs typeface="American Typewriter"/>
              </a:rPr>
              <a:t> </a:t>
            </a:r>
            <a:r>
              <a:rPr lang="en-US" sz="1200" b="1" dirty="0">
                <a:latin typeface="American Typewriter"/>
                <a:cs typeface="American Typewriter"/>
              </a:rPr>
              <a:t>daytime </a:t>
            </a:r>
            <a:r>
              <a:rPr lang="en-US" sz="1200" dirty="0">
                <a:latin typeface="American Typewriter"/>
                <a:cs typeface="American Typewriter"/>
              </a:rPr>
              <a:t>phone number</a:t>
            </a:r>
          </a:p>
          <a:p>
            <a:r>
              <a:rPr lang="en-US" sz="1200" dirty="0">
                <a:latin typeface="American Typewriter"/>
                <a:cs typeface="American Typewriter"/>
              </a:rPr>
              <a:t>(please print) </a:t>
            </a:r>
            <a:r>
              <a:rPr lang="it-IT" sz="1200" dirty="0">
                <a:latin typeface="American Typewriter"/>
                <a:cs typeface="American Typewriter"/>
              </a:rPr>
              <a:t>		</a:t>
            </a:r>
            <a:endParaRPr lang="en-US" sz="1200" dirty="0">
              <a:latin typeface="American Typewriter"/>
              <a:cs typeface="American Typewriter"/>
            </a:endParaRPr>
          </a:p>
          <a:p>
            <a:r>
              <a:rPr lang="it-IT" sz="1200" dirty="0" err="1">
                <a:latin typeface="American Typewriter"/>
                <a:cs typeface="American Typewriter"/>
              </a:rPr>
              <a:t> </a:t>
            </a:r>
            <a:endParaRPr lang="en-US" sz="1200" dirty="0">
              <a:latin typeface="American Typewriter"/>
              <a:cs typeface="American Typewriter"/>
            </a:endParaRPr>
          </a:p>
          <a:p>
            <a:pPr algn="ctr"/>
            <a:r>
              <a:rPr lang="en-US" sz="1200" b="1" dirty="0">
                <a:latin typeface="American Typewriter"/>
                <a:ea typeface="My Underwood" charset="0"/>
                <a:cs typeface="American Typewriter"/>
              </a:rPr>
              <a:t>Parents and guardians, please CIRCLE the best way for me to contact you</a:t>
            </a:r>
            <a:r>
              <a:rPr lang="en-US" sz="1200" b="1" dirty="0" smtClean="0">
                <a:latin typeface="American Typewriter"/>
                <a:ea typeface="My Underwood" charset="0"/>
                <a:cs typeface="American Typewriter"/>
              </a:rPr>
              <a:t>:</a:t>
            </a:r>
          </a:p>
          <a:p>
            <a:pPr algn="ctr"/>
            <a:endParaRPr lang="en-US" sz="1200" b="1" dirty="0" smtClean="0">
              <a:latin typeface="American Typewriter"/>
              <a:ea typeface="My Underwood" charset="0"/>
              <a:cs typeface="American Typewriter"/>
            </a:endParaRPr>
          </a:p>
          <a:p>
            <a:pPr algn="ctr"/>
            <a:r>
              <a:rPr lang="en-US" sz="1200" b="1" dirty="0">
                <a:latin typeface="American Typewriter"/>
                <a:ea typeface="My Underwood" charset="0"/>
                <a:cs typeface="American Typewriter"/>
              </a:rPr>
              <a:t>e-mail 			 	        		phone</a:t>
            </a:r>
            <a:r>
              <a:rPr lang="it-IT" sz="1200" b="1" dirty="0" smtClean="0">
                <a:latin typeface="American Typewriter"/>
                <a:ea typeface="My Underwood" charset="0"/>
                <a:cs typeface="American Typewriter"/>
              </a:rPr>
              <a:t> </a:t>
            </a:r>
          </a:p>
          <a:p>
            <a:r>
              <a:rPr lang="it-IT" sz="1200" b="1" dirty="0" smtClean="0">
                <a:latin typeface="American Typewriter"/>
                <a:ea typeface="My Underwood" charset="0"/>
                <a:cs typeface="American Typewriter"/>
              </a:rPr>
              <a:t>			       </a:t>
            </a:r>
            <a:endParaRPr lang="en-US" sz="1200" dirty="0">
              <a:latin typeface="American Typewriter"/>
              <a:ea typeface="My Underwood" charset="0"/>
              <a:cs typeface="American Typewriter"/>
            </a:endParaRPr>
          </a:p>
        </p:txBody>
      </p:sp>
      <p:sp>
        <p:nvSpPr>
          <p:cNvPr id="17413" name="officeArt object"/>
          <p:cNvSpPr>
            <a:spLocks noChangeArrowheads="1"/>
          </p:cNvSpPr>
          <p:nvPr/>
        </p:nvSpPr>
        <p:spPr bwMode="auto">
          <a:xfrm>
            <a:off x="333375" y="9569450"/>
            <a:ext cx="7134225" cy="265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50800" tIns="50800" rIns="50800" bIns="50800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My Underwood" charset="0"/>
              <a:ea typeface="My Underwood" charset="0"/>
              <a:cs typeface="My Underwood" charset="0"/>
            </a:endParaRPr>
          </a:p>
        </p:txBody>
      </p:sp>
      <p:sp>
        <p:nvSpPr>
          <p:cNvPr id="17414" name="officeArt object"/>
          <p:cNvSpPr>
            <a:spLocks noChangeArrowheads="1"/>
          </p:cNvSpPr>
          <p:nvPr/>
        </p:nvSpPr>
        <p:spPr bwMode="auto">
          <a:xfrm>
            <a:off x="333375" y="179388"/>
            <a:ext cx="7134225" cy="2667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50800" tIns="50800" rIns="50800" bIns="50800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rgbClr val="3366FF"/>
              </a:solidFill>
              <a:latin typeface="My Underwood" charset="0"/>
              <a:ea typeface="My Underwood" charset="0"/>
              <a:cs typeface="My Underwood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60575" y="7618231"/>
            <a:ext cx="568325" cy="6547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088" y="7627761"/>
            <a:ext cx="756307" cy="488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1422</Words>
  <Application>Microsoft Macintosh PowerPoint</Application>
  <PresentationFormat>Custom</PresentationFormat>
  <Paragraphs>155</Paragraphs>
  <Slides>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Tori A Gorosave</dc:creator>
  <cp:lastModifiedBy>Chelsea Leach</cp:lastModifiedBy>
  <cp:revision>46</cp:revision>
  <dcterms:created xsi:type="dcterms:W3CDTF">2016-08-29T21:44:05Z</dcterms:created>
  <dcterms:modified xsi:type="dcterms:W3CDTF">2016-08-29T21:59:06Z</dcterms:modified>
</cp:coreProperties>
</file>